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5.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6.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7.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8.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9.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13" r:id="rId3"/>
    <p:sldId id="271" r:id="rId4"/>
    <p:sldId id="272" r:id="rId5"/>
    <p:sldId id="273" r:id="rId6"/>
    <p:sldId id="277" r:id="rId7"/>
    <p:sldId id="279" r:id="rId8"/>
    <p:sldId id="274" r:id="rId9"/>
    <p:sldId id="275" r:id="rId10"/>
    <p:sldId id="276" r:id="rId11"/>
    <p:sldId id="278" r:id="rId12"/>
    <p:sldId id="280" r:id="rId13"/>
    <p:sldId id="302" r:id="rId14"/>
    <p:sldId id="303" r:id="rId15"/>
    <p:sldId id="306" r:id="rId16"/>
    <p:sldId id="307" r:id="rId17"/>
    <p:sldId id="314" r:id="rId18"/>
    <p:sldId id="315" r:id="rId19"/>
    <p:sldId id="316" r:id="rId20"/>
    <p:sldId id="301" r:id="rId21"/>
    <p:sldId id="317" r:id="rId22"/>
    <p:sldId id="285" r:id="rId23"/>
    <p:sldId id="318" r:id="rId24"/>
    <p:sldId id="300" r:id="rId25"/>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75F14B-C72C-FDE6-3945-509AE5317912}" name="Paul Haydon" initials="PH" userId="S::phaydon@tswrc.co.uk::7ee3f522-670a-4115-8bd5-d92d7837670e" providerId="AD"/>
  <p188:author id="{1A74A391-8567-A04E-93EE-C8F71156AB0F}" name="Diane Goffey" initials="DG" userId="S::dgoffey@tswrc.co.uk::818c7a13-038a-4864-ae63-90d8876c449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aul Haydon" initials="PH" lastIdx="15" clrIdx="0">
    <p:extLst>
      <p:ext uri="{19B8F6BF-5375-455C-9EA6-DF929625EA0E}">
        <p15:presenceInfo xmlns:p15="http://schemas.microsoft.com/office/powerpoint/2012/main" userId="Paul Haydon" providerId="None"/>
      </p:ext>
    </p:extLst>
  </p:cmAuthor>
  <p:cmAuthor id="2" name="Diane Goffey" initials="DG" lastIdx="43" clrIdx="1">
    <p:extLst>
      <p:ext uri="{19B8F6BF-5375-455C-9EA6-DF929625EA0E}">
        <p15:presenceInfo xmlns:p15="http://schemas.microsoft.com/office/powerpoint/2012/main" userId="Diane Goffe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4E267C-C196-4929-AE1D-4F0EA8F1F320}" v="4" dt="2025-07-24T07:09:07.2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434" autoAdjust="0"/>
  </p:normalViewPr>
  <p:slideViewPr>
    <p:cSldViewPr snapToGrid="0">
      <p:cViewPr varScale="1">
        <p:scale>
          <a:sx n="71" d="100"/>
          <a:sy n="71" d="100"/>
        </p:scale>
        <p:origin x="547" y="62"/>
      </p:cViewPr>
      <p:guideLst/>
    </p:cSldViewPr>
  </p:slideViewPr>
  <p:notesTextViewPr>
    <p:cViewPr>
      <p:scale>
        <a:sx n="1" d="1"/>
        <a:sy n="1" d="1"/>
      </p:scale>
      <p:origin x="0" y="0"/>
    </p:cViewPr>
  </p:notesTextViewPr>
  <p:notesViewPr>
    <p:cSldViewPr snapToGrid="0">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Haydon" userId="7ee3f522-670a-4115-8bd5-d92d7837670e" providerId="ADAL" clId="{9048AD57-9E83-4322-B952-A93CA6C1CCED}"/>
    <pc:docChg chg="modSld">
      <pc:chgData name="Paul Haydon" userId="7ee3f522-670a-4115-8bd5-d92d7837670e" providerId="ADAL" clId="{9048AD57-9E83-4322-B952-A93CA6C1CCED}" dt="2025-07-24T13:10:42.411" v="0" actId="20577"/>
      <pc:docMkLst>
        <pc:docMk/>
      </pc:docMkLst>
      <pc:sldChg chg="modSp mod">
        <pc:chgData name="Paul Haydon" userId="7ee3f522-670a-4115-8bd5-d92d7837670e" providerId="ADAL" clId="{9048AD57-9E83-4322-B952-A93CA6C1CCED}" dt="2025-07-24T13:10:42.411" v="0" actId="20577"/>
        <pc:sldMkLst>
          <pc:docMk/>
          <pc:sldMk cId="1945806128" sldId="256"/>
        </pc:sldMkLst>
        <pc:spChg chg="mod">
          <ac:chgData name="Paul Haydon" userId="7ee3f522-670a-4115-8bd5-d92d7837670e" providerId="ADAL" clId="{9048AD57-9E83-4322-B952-A93CA6C1CCED}" dt="2025-07-24T13:10:42.411" v="0" actId="20577"/>
          <ac:spMkLst>
            <pc:docMk/>
            <pc:sldMk cId="1945806128" sldId="256"/>
            <ac:spMk id="2"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ALL STAYING TRIPS 2011-2024</a:t>
            </a:r>
          </a:p>
        </c:rich>
      </c:tx>
      <c:layout>
        <c:manualLayout>
          <c:xMode val="edge"/>
          <c:yMode val="edge"/>
          <c:x val="0.28157060492778668"/>
          <c:y val="3.6008196085743488E-3"/>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474473333480727"/>
          <c:y val="0.16636585537182311"/>
          <c:w val="0.83087045295595596"/>
          <c:h val="0.66758669372560875"/>
        </c:manualLayout>
      </c:layout>
      <c:barChart>
        <c:barDir val="col"/>
        <c:grouping val="clustered"/>
        <c:varyColors val="0"/>
        <c:ser>
          <c:idx val="0"/>
          <c:order val="0"/>
          <c:tx>
            <c:strRef>
              <c:f>Sheet1!$B$1</c:f>
              <c:strCache>
                <c:ptCount val="1"/>
                <c:pt idx="0">
                  <c:v>All staying trips</c:v>
                </c:pt>
              </c:strCache>
            </c:strRef>
          </c:tx>
          <c:spPr>
            <a:solidFill>
              <a:schemeClr val="accent1"/>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1074000</c:v>
                </c:pt>
                <c:pt idx="1">
                  <c:v>1094800</c:v>
                </c:pt>
                <c:pt idx="2">
                  <c:v>1139200</c:v>
                </c:pt>
                <c:pt idx="3">
                  <c:v>1148200</c:v>
                </c:pt>
                <c:pt idx="4">
                  <c:v>1179600</c:v>
                </c:pt>
                <c:pt idx="5">
                  <c:v>1115600</c:v>
                </c:pt>
                <c:pt idx="6">
                  <c:v>1151200</c:v>
                </c:pt>
                <c:pt idx="7">
                  <c:v>1112900</c:v>
                </c:pt>
                <c:pt idx="8">
                  <c:v>1110100</c:v>
                </c:pt>
                <c:pt idx="9">
                  <c:v>535100</c:v>
                </c:pt>
                <c:pt idx="10">
                  <c:v>882700</c:v>
                </c:pt>
                <c:pt idx="11">
                  <c:v>920300</c:v>
                </c:pt>
                <c:pt idx="12">
                  <c:v>860500</c:v>
                </c:pt>
                <c:pt idx="13">
                  <c:v>839400</c:v>
                </c:pt>
              </c:numCache>
            </c:numRef>
          </c:val>
          <c:extLst>
            <c:ext xmlns:c16="http://schemas.microsoft.com/office/drawing/2014/chart" uri="{C3380CC4-5D6E-409C-BE32-E72D297353CC}">
              <c16:uniqueId val="{00000000-0335-4674-816A-3137406172BC}"/>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5839440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ALL VISITOR</a:t>
            </a:r>
            <a:r>
              <a:rPr lang="en-US" sz="3600" b="1" baseline="0" dirty="0">
                <a:solidFill>
                  <a:schemeClr val="tx1"/>
                </a:solidFill>
              </a:rPr>
              <a:t> SPEND </a:t>
            </a:r>
            <a:r>
              <a:rPr lang="en-US" sz="3600" b="1" dirty="0">
                <a:solidFill>
                  <a:schemeClr val="tx1"/>
                </a:solidFill>
              </a:rPr>
              <a:t>2011-2024</a:t>
            </a:r>
          </a:p>
        </c:rich>
      </c:tx>
      <c:layout>
        <c:manualLayout>
          <c:xMode val="edge"/>
          <c:yMode val="edge"/>
          <c:x val="0.26238355460001467"/>
          <c:y val="2.4585982639584465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1533941777666108"/>
          <c:y val="0.17320785046412837"/>
          <c:w val="0.87191432573783634"/>
          <c:h val="0.7188402323276909"/>
        </c:manualLayout>
      </c:layout>
      <c:barChart>
        <c:barDir val="col"/>
        <c:grouping val="clustered"/>
        <c:varyColors val="0"/>
        <c:ser>
          <c:idx val="0"/>
          <c:order val="0"/>
          <c:tx>
            <c:strRef>
              <c:f>Sheet1!$B$1</c:f>
              <c:strCache>
                <c:ptCount val="1"/>
                <c:pt idx="0">
                  <c:v>All visitor spend</c:v>
                </c:pt>
              </c:strCache>
            </c:strRef>
          </c:tx>
          <c:spPr>
            <a:solidFill>
              <a:schemeClr val="tx2"/>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364713000</c:v>
                </c:pt>
                <c:pt idx="1">
                  <c:v>418395000</c:v>
                </c:pt>
                <c:pt idx="2">
                  <c:v>434385000</c:v>
                </c:pt>
                <c:pt idx="3">
                  <c:v>423581000</c:v>
                </c:pt>
                <c:pt idx="4">
                  <c:v>436040000</c:v>
                </c:pt>
                <c:pt idx="5">
                  <c:v>427859000</c:v>
                </c:pt>
                <c:pt idx="6">
                  <c:v>430031000</c:v>
                </c:pt>
                <c:pt idx="7">
                  <c:v>424637000</c:v>
                </c:pt>
                <c:pt idx="8">
                  <c:v>422817000</c:v>
                </c:pt>
                <c:pt idx="9">
                  <c:v>195104000</c:v>
                </c:pt>
                <c:pt idx="10">
                  <c:v>327530000</c:v>
                </c:pt>
                <c:pt idx="11">
                  <c:v>400744000</c:v>
                </c:pt>
                <c:pt idx="12">
                  <c:v>418366000</c:v>
                </c:pt>
                <c:pt idx="13">
                  <c:v>414645000</c:v>
                </c:pt>
              </c:numCache>
            </c:numRef>
          </c:val>
          <c:extLst>
            <c:ext xmlns:c16="http://schemas.microsoft.com/office/drawing/2014/chart" uri="{C3380CC4-5D6E-409C-BE32-E72D297353CC}">
              <c16:uniqueId val="{00000000-F97D-4634-AD88-196B25AADB3D}"/>
            </c:ext>
          </c:extLst>
        </c:ser>
        <c:dLbls>
          <c:showLegendKey val="0"/>
          <c:showVal val="0"/>
          <c:showCatName val="0"/>
          <c:showSerName val="0"/>
          <c:showPercent val="0"/>
          <c:showBubbleSize val="0"/>
        </c:dLbls>
        <c:gapWidth val="219"/>
        <c:overlap val="-27"/>
        <c:axId val="362015368"/>
        <c:axId val="362015760"/>
      </c:barChart>
      <c:catAx>
        <c:axId val="362015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2015760"/>
        <c:crosses val="autoZero"/>
        <c:auto val="1"/>
        <c:lblAlgn val="ctr"/>
        <c:lblOffset val="100"/>
        <c:noMultiLvlLbl val="0"/>
      </c:catAx>
      <c:valAx>
        <c:axId val="362015760"/>
        <c:scaling>
          <c:orientation val="minMax"/>
          <c:min val="100000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201536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1" i="0" u="none" strike="noStrike" kern="1200" baseline="0">
                <a:solidFill>
                  <a:schemeClr val="tx1"/>
                </a:solidFill>
                <a:latin typeface="+mn-lt"/>
                <a:ea typeface="+mn-ea"/>
                <a:cs typeface="+mn-cs"/>
              </a:defRPr>
            </a:pPr>
            <a:endParaRPr lang="en-US"/>
          </a:p>
        </c:txPr>
      </c:dTable>
      <c:spPr>
        <a:noFill/>
        <a:ln w="25400">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dirty="0">
                <a:solidFill>
                  <a:schemeClr val="tx1"/>
                </a:solidFill>
              </a:rPr>
              <a:t>ALL STAYING TRIPS</a:t>
            </a:r>
          </a:p>
          <a:p>
            <a:pPr>
              <a:defRPr sz="2800" b="1">
                <a:solidFill>
                  <a:schemeClr val="tx1"/>
                </a:solidFill>
              </a:defRPr>
            </a:pPr>
            <a:r>
              <a:rPr lang="en-US" sz="2800" b="1" dirty="0">
                <a:solidFill>
                  <a:schemeClr val="tx1"/>
                </a:solidFill>
              </a:rPr>
              <a:t>% change between years (excl.</a:t>
            </a:r>
            <a:r>
              <a:rPr lang="en-US" sz="2800" b="1" baseline="0" dirty="0">
                <a:solidFill>
                  <a:schemeClr val="tx1"/>
                </a:solidFill>
              </a:rPr>
              <a:t> pandemic)</a:t>
            </a:r>
          </a:p>
          <a:p>
            <a:pPr>
              <a:defRPr sz="2800" b="1">
                <a:solidFill>
                  <a:schemeClr val="tx1"/>
                </a:solidFill>
              </a:defRPr>
            </a:pPr>
            <a:r>
              <a:rPr lang="en-US" sz="2800" b="1" dirty="0">
                <a:solidFill>
                  <a:schemeClr val="tx1"/>
                </a:solidFill>
              </a:rPr>
              <a:t>2019, 2022-2024</a:t>
            </a:r>
          </a:p>
        </c:rich>
      </c:tx>
      <c:layout>
        <c:manualLayout>
          <c:xMode val="edge"/>
          <c:yMode val="edge"/>
          <c:x val="0.22787546644297535"/>
          <c:y val="0"/>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7.3727806781769614E-2"/>
          <c:y val="0.33373086699161009"/>
          <c:w val="0.90567409020705747"/>
          <c:h val="0.47758986053821223"/>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-0.1709755877848842</c:v>
                </c:pt>
                <c:pt idx="1">
                  <c:v>-6.4978811257198732E-2</c:v>
                </c:pt>
                <c:pt idx="2">
                  <c:v>-2.4520627542126694E-2</c:v>
                </c:pt>
              </c:numCache>
            </c:numRef>
          </c:val>
          <c:extLst>
            <c:ext xmlns:c16="http://schemas.microsoft.com/office/drawing/2014/chart" uri="{C3380CC4-5D6E-409C-BE32-E72D297353CC}">
              <c16:uniqueId val="{00000000-0335-4674-816A-3137406172BC}"/>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-0.12281926029309143</c:v>
                </c:pt>
                <c:pt idx="1">
                  <c:v>-6.5234685759745448E-2</c:v>
                </c:pt>
                <c:pt idx="2">
                  <c:v>-3.3829787234042508E-2</c:v>
                </c:pt>
              </c:numCache>
            </c:numRef>
          </c:val>
          <c:extLst>
            <c:ext xmlns:c16="http://schemas.microsoft.com/office/drawing/2014/chart" uri="{C3380CC4-5D6E-409C-BE32-E72D297353CC}">
              <c16:uniqueId val="{00000000-D9CB-45CC-8255-C616862ABB20}"/>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-0.14093406593406599</c:v>
                </c:pt>
                <c:pt idx="1">
                  <c:v>-6.4918452190597997E-2</c:v>
                </c:pt>
                <c:pt idx="2">
                  <c:v>-4.1381668946648409E-2</c:v>
                </c:pt>
              </c:numCache>
            </c:numRef>
          </c:val>
          <c:extLst>
            <c:ext xmlns:c16="http://schemas.microsoft.com/office/drawing/2014/chart" uri="{C3380CC4-5D6E-409C-BE32-E72D297353CC}">
              <c16:uniqueId val="{00000001-D9CB-45CC-8255-C616862ABB20}"/>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-6.3361448261674558E-2</c:v>
                </c:pt>
                <c:pt idx="1">
                  <c:v>-5.5348122117285348E-2</c:v>
                </c:pt>
                <c:pt idx="2">
                  <c:v>-0.05</c:v>
                </c:pt>
              </c:numCache>
            </c:numRef>
          </c:val>
          <c:extLst>
            <c:ext xmlns:c16="http://schemas.microsoft.com/office/drawing/2014/chart" uri="{C3380CC4-5D6E-409C-BE32-E72D297353CC}">
              <c16:uniqueId val="{00000002-D9CB-45CC-8255-C616862ABB20}"/>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-0.15538608198284076</c:v>
                </c:pt>
                <c:pt idx="1">
                  <c:v>-3.724604966139955E-2</c:v>
                </c:pt>
                <c:pt idx="2">
                  <c:v>-3.7514654161781902E-2</c:v>
                </c:pt>
              </c:numCache>
            </c:numRef>
          </c:val>
          <c:extLst>
            <c:ext xmlns:c16="http://schemas.microsoft.com/office/drawing/2014/chart" uri="{C3380CC4-5D6E-409C-BE32-E72D297353CC}">
              <c16:uniqueId val="{00000003-D9CB-45CC-8255-C616862ABB20}"/>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-2.1696996597129758E-2</c:v>
                </c:pt>
                <c:pt idx="1">
                  <c:v>4.846990858015765E-3</c:v>
                </c:pt>
                <c:pt idx="2">
                  <c:v>-6.5942748780928317E-2</c:v>
                </c:pt>
              </c:numCache>
            </c:numRef>
          </c:val>
          <c:extLst>
            <c:ext xmlns:c16="http://schemas.microsoft.com/office/drawing/2014/chart" uri="{C3380CC4-5D6E-409C-BE32-E72D297353CC}">
              <c16:uniqueId val="{00000004-D9CB-45CC-8255-C616862ABB20}"/>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2"/>
          <c:min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727806781769614E-2"/>
          <c:y val="0.33467510402927464"/>
          <c:w val="0.90567409020705747"/>
          <c:h val="0.48847771335692325"/>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-0.11502620850320322</c:v>
                </c:pt>
                <c:pt idx="1">
                  <c:v>-4.3106284962158625E-2</c:v>
                </c:pt>
                <c:pt idx="2">
                  <c:v>-7.0151306740027564E-2</c:v>
                </c:pt>
              </c:numCache>
            </c:numRef>
          </c:val>
          <c:extLst>
            <c:ext xmlns:c16="http://schemas.microsoft.com/office/drawing/2014/chart" uri="{C3380CC4-5D6E-409C-BE32-E72D297353CC}">
              <c16:uniqueId val="{00000000-C629-478E-93BA-032CE400775E}"/>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-0.19243498817966898</c:v>
                </c:pt>
                <c:pt idx="1">
                  <c:v>2.1704583472733407E-2</c:v>
                </c:pt>
                <c:pt idx="2">
                  <c:v>-8.8494126314927701E-2</c:v>
                </c:pt>
              </c:numCache>
            </c:numRef>
          </c:val>
          <c:extLst>
            <c:ext xmlns:c16="http://schemas.microsoft.com/office/drawing/2014/chart" uri="{C3380CC4-5D6E-409C-BE32-E72D297353CC}">
              <c16:uniqueId val="{00000001-C629-478E-93BA-032CE400775E}"/>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-0.21072172759992425</c:v>
                </c:pt>
                <c:pt idx="1">
                  <c:v>3.259252148034375E-2</c:v>
                </c:pt>
                <c:pt idx="2">
                  <c:v>-7.3540349572331687E-2</c:v>
                </c:pt>
              </c:numCache>
            </c:numRef>
          </c:val>
          <c:extLst>
            <c:ext xmlns:c16="http://schemas.microsoft.com/office/drawing/2014/chart" uri="{C3380CC4-5D6E-409C-BE32-E72D297353CC}">
              <c16:uniqueId val="{00000002-C629-478E-93BA-032CE400775E}"/>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-0.19259719632622052</c:v>
                </c:pt>
                <c:pt idx="1">
                  <c:v>2.7882312692439237E-2</c:v>
                </c:pt>
                <c:pt idx="2">
                  <c:v>-9.3942419703777702E-2</c:v>
                </c:pt>
              </c:numCache>
            </c:numRef>
          </c:val>
          <c:extLst>
            <c:ext xmlns:c16="http://schemas.microsoft.com/office/drawing/2014/chart" uri="{C3380CC4-5D6E-409C-BE32-E72D297353CC}">
              <c16:uniqueId val="{00000003-C629-478E-93BA-032CE400775E}"/>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-0.22101806239737276</c:v>
                </c:pt>
                <c:pt idx="1">
                  <c:v>5.7124789207419813E-2</c:v>
                </c:pt>
                <c:pt idx="2">
                  <c:v>-8.6340977068793623E-2</c:v>
                </c:pt>
              </c:numCache>
            </c:numRef>
          </c:val>
          <c:extLst>
            <c:ext xmlns:c16="http://schemas.microsoft.com/office/drawing/2014/chart" uri="{C3380CC4-5D6E-409C-BE32-E72D297353CC}">
              <c16:uniqueId val="{00000004-C629-478E-93BA-032CE400775E}"/>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-0.31582733812949637</c:v>
                </c:pt>
                <c:pt idx="1">
                  <c:v>8.3070452155625585E-2</c:v>
                </c:pt>
                <c:pt idx="2">
                  <c:v>-0.12009708737864078</c:v>
                </c:pt>
              </c:numCache>
            </c:numRef>
          </c:val>
          <c:extLst>
            <c:ext xmlns:c16="http://schemas.microsoft.com/office/drawing/2014/chart" uri="{C3380CC4-5D6E-409C-BE32-E72D297353CC}">
              <c16:uniqueId val="{00000005-C629-478E-93BA-032CE400775E}"/>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4"/>
          <c:min val="-0.4"/>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dirty="0">
                <a:solidFill>
                  <a:schemeClr val="tx1"/>
                </a:solidFill>
              </a:rPr>
              <a:t>ALL VISITS</a:t>
            </a:r>
          </a:p>
          <a:p>
            <a:pPr>
              <a:defRPr sz="2800" b="1">
                <a:solidFill>
                  <a:schemeClr val="tx1"/>
                </a:solidFill>
              </a:defRPr>
            </a:pPr>
            <a:r>
              <a:rPr lang="en-US" sz="2800" b="1" dirty="0">
                <a:solidFill>
                  <a:schemeClr val="tx1"/>
                </a:solidFill>
              </a:rPr>
              <a:t>% change between</a:t>
            </a:r>
            <a:r>
              <a:rPr lang="en-US" sz="2800" b="1" baseline="0" dirty="0">
                <a:solidFill>
                  <a:schemeClr val="tx1"/>
                </a:solidFill>
              </a:rPr>
              <a:t> years (excl. pandemic)</a:t>
            </a:r>
          </a:p>
          <a:p>
            <a:pPr>
              <a:defRPr sz="2800" b="1">
                <a:solidFill>
                  <a:schemeClr val="tx1"/>
                </a:solidFill>
              </a:defRPr>
            </a:pPr>
            <a:r>
              <a:rPr lang="en-US" sz="2800" b="1" dirty="0">
                <a:solidFill>
                  <a:schemeClr val="tx1"/>
                </a:solidFill>
              </a:rPr>
              <a:t>2019, 2022-2024</a:t>
            </a:r>
          </a:p>
        </c:rich>
      </c:tx>
      <c:layout>
        <c:manualLayout>
          <c:xMode val="edge"/>
          <c:yMode val="edge"/>
          <c:x val="0.23977276015690066"/>
          <c:y val="3.0731279982448162E-4"/>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7.6980138836165349E-2"/>
          <c:y val="0.37277042618709616"/>
          <c:w val="0.90567409020705747"/>
          <c:h val="0.44895495494560944"/>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-0.12869435091657311</c:v>
                </c:pt>
                <c:pt idx="1">
                  <c:v>-4.8190336675674961E-2</c:v>
                </c:pt>
                <c:pt idx="2">
                  <c:v>-8.1066737428685198E-2</c:v>
                </c:pt>
              </c:numCache>
            </c:numRef>
          </c:val>
          <c:extLst>
            <c:ext xmlns:c16="http://schemas.microsoft.com/office/drawing/2014/chart" uri="{C3380CC4-5D6E-409C-BE32-E72D297353CC}">
              <c16:uniqueId val="{00000000-643E-4136-9085-B655DF87621D}"/>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-0.18</c:v>
                </c:pt>
                <c:pt idx="1">
                  <c:v>0.01</c:v>
                </c:pt>
                <c:pt idx="2">
                  <c:v>-0.09</c:v>
                </c:pt>
              </c:numCache>
            </c:numRef>
          </c:val>
          <c:extLst>
            <c:ext xmlns:c16="http://schemas.microsoft.com/office/drawing/2014/chart" uri="{C3380CC4-5D6E-409C-BE32-E72D297353CC}">
              <c16:uniqueId val="{00000001-643E-4136-9085-B655DF87621D}"/>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-0.20226402530381227</c:v>
                </c:pt>
                <c:pt idx="1">
                  <c:v>1.9866444073455725E-2</c:v>
                </c:pt>
                <c:pt idx="2">
                  <c:v>-6.9692257325257856E-2</c:v>
                </c:pt>
              </c:numCache>
            </c:numRef>
          </c:val>
          <c:extLst>
            <c:ext xmlns:c16="http://schemas.microsoft.com/office/drawing/2014/chart" uri="{C3380CC4-5D6E-409C-BE32-E72D297353CC}">
              <c16:uniqueId val="{00000002-643E-4136-9085-B655DF87621D}"/>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-0.16011787819253442</c:v>
                </c:pt>
                <c:pt idx="1">
                  <c:v>4.5552477685442128E-3</c:v>
                </c:pt>
                <c:pt idx="2">
                  <c:v>-8.1193700594399121E-2</c:v>
                </c:pt>
              </c:numCache>
            </c:numRef>
          </c:val>
          <c:extLst>
            <c:ext xmlns:c16="http://schemas.microsoft.com/office/drawing/2014/chart" uri="{C3380CC4-5D6E-409C-BE32-E72D297353CC}">
              <c16:uniqueId val="{00000003-643E-4136-9085-B655DF87621D}"/>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-0.2113741420366998</c:v>
                </c:pt>
                <c:pt idx="1">
                  <c:v>4.2273534635879129E-2</c:v>
                </c:pt>
                <c:pt idx="2">
                  <c:v>-7.9243353783231107E-2</c:v>
                </c:pt>
              </c:numCache>
            </c:numRef>
          </c:val>
          <c:extLst>
            <c:ext xmlns:c16="http://schemas.microsoft.com/office/drawing/2014/chart" uri="{C3380CC4-5D6E-409C-BE32-E72D297353CC}">
              <c16:uniqueId val="{00000004-643E-4136-9085-B655DF87621D}"/>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-0.28975793021151597</c:v>
                </c:pt>
                <c:pt idx="1">
                  <c:v>7.3520628259298171E-2</c:v>
                </c:pt>
                <c:pt idx="2">
                  <c:v>-0.113908648124325</c:v>
                </c:pt>
              </c:numCache>
            </c:numRef>
          </c:val>
          <c:extLst>
            <c:ext xmlns:c16="http://schemas.microsoft.com/office/drawing/2014/chart" uri="{C3380CC4-5D6E-409C-BE32-E72D297353CC}">
              <c16:uniqueId val="{00000005-643E-4136-9085-B655DF87621D}"/>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2"/>
          <c:min val="-0.30000000000000004"/>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dirty="0">
                <a:solidFill>
                  <a:schemeClr val="tx1"/>
                </a:solidFill>
              </a:rPr>
              <a:t>ALL STAYING SPEND</a:t>
            </a:r>
          </a:p>
          <a:p>
            <a:pPr>
              <a:defRPr sz="2800" b="1">
                <a:solidFill>
                  <a:schemeClr val="tx1"/>
                </a:solidFill>
              </a:defRPr>
            </a:pPr>
            <a:r>
              <a:rPr lang="en-US" sz="2800" b="1" i="0" u="none" strike="noStrike" kern="1200" spc="0" baseline="0" dirty="0">
                <a:solidFill>
                  <a:schemeClr val="tx1"/>
                </a:solidFill>
              </a:rPr>
              <a:t>% change between years (excl. pandemic)</a:t>
            </a:r>
          </a:p>
          <a:p>
            <a:pPr>
              <a:defRPr sz="2800" b="1">
                <a:solidFill>
                  <a:schemeClr val="tx1"/>
                </a:solidFill>
              </a:defRPr>
            </a:pPr>
            <a:r>
              <a:rPr lang="en-US" sz="2800" b="1" dirty="0">
                <a:solidFill>
                  <a:schemeClr val="tx1"/>
                </a:solidFill>
              </a:rPr>
              <a:t>2019, 2022-2024</a:t>
            </a:r>
          </a:p>
        </c:rich>
      </c:tx>
      <c:layout>
        <c:manualLayout>
          <c:xMode val="edge"/>
          <c:yMode val="edge"/>
          <c:x val="0.23218398536331067"/>
          <c:y val="6.3184185957134396E-3"/>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7.3727806781769614E-2"/>
          <c:y val="0.30585729622527613"/>
          <c:w val="0.90567409020705747"/>
          <c:h val="0.52108946338914353"/>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-6.1765345921424908E-2</c:v>
                </c:pt>
                <c:pt idx="1">
                  <c:v>-5.4416476952391379E-3</c:v>
                </c:pt>
                <c:pt idx="2">
                  <c:v>-7.2438029427276396E-3</c:v>
                </c:pt>
              </c:numCache>
            </c:numRef>
          </c:val>
          <c:extLst>
            <c:ext xmlns:c16="http://schemas.microsoft.com/office/drawing/2014/chart" uri="{C3380CC4-5D6E-409C-BE32-E72D297353CC}">
              <c16:uniqueId val="{00000000-0335-4674-816A-3137406172BC}"/>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-1.8577571890948441E-2</c:v>
                </c:pt>
                <c:pt idx="1">
                  <c:v>6.7307373287179839E-3</c:v>
                </c:pt>
                <c:pt idx="2">
                  <c:v>-1.7248601919961581E-2</c:v>
                </c:pt>
              </c:numCache>
            </c:numRef>
          </c:val>
          <c:extLst>
            <c:ext xmlns:c16="http://schemas.microsoft.com/office/drawing/2014/chart" uri="{C3380CC4-5D6E-409C-BE32-E72D297353CC}">
              <c16:uniqueId val="{00000000-D9CB-45CC-8255-C616862ABB20}"/>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-0.13240204827688196</c:v>
                </c:pt>
                <c:pt idx="1">
                  <c:v>-2.5438565197801966E-2</c:v>
                </c:pt>
                <c:pt idx="2">
                  <c:v>-5.0827695603248402E-2</c:v>
                </c:pt>
              </c:numCache>
            </c:numRef>
          </c:val>
          <c:extLst>
            <c:ext xmlns:c16="http://schemas.microsoft.com/office/drawing/2014/chart" uri="{C3380CC4-5D6E-409C-BE32-E72D297353CC}">
              <c16:uniqueId val="{00000001-D9CB-45CC-8255-C616862ABB20}"/>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-1.4619447834700594E-3</c:v>
                </c:pt>
                <c:pt idx="1">
                  <c:v>-2.5422083837095655E-2</c:v>
                </c:pt>
                <c:pt idx="2">
                  <c:v>-2.9216212890889159E-2</c:v>
                </c:pt>
              </c:numCache>
            </c:numRef>
          </c:val>
          <c:extLst>
            <c:ext xmlns:c16="http://schemas.microsoft.com/office/drawing/2014/chart" uri="{C3380CC4-5D6E-409C-BE32-E72D297353CC}">
              <c16:uniqueId val="{00000002-D9CB-45CC-8255-C616862ABB20}"/>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-0.13457420523801678</c:v>
                </c:pt>
                <c:pt idx="1">
                  <c:v>-1.1618132216724142E-3</c:v>
                </c:pt>
                <c:pt idx="2">
                  <c:v>-4.0440811595123471E-2</c:v>
                </c:pt>
              </c:numCache>
            </c:numRef>
          </c:val>
          <c:extLst>
            <c:ext xmlns:c16="http://schemas.microsoft.com/office/drawing/2014/chart" uri="{C3380CC4-5D6E-409C-BE32-E72D297353CC}">
              <c16:uniqueId val="{00000003-D9CB-45CC-8255-C616862ABB20}"/>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0.11672209778501785</c:v>
                </c:pt>
                <c:pt idx="1">
                  <c:v>6.6392479435957608E-2</c:v>
                </c:pt>
                <c:pt idx="2">
                  <c:v>1.9815711978721451E-2</c:v>
                </c:pt>
              </c:numCache>
            </c:numRef>
          </c:val>
          <c:extLst>
            <c:ext xmlns:c16="http://schemas.microsoft.com/office/drawing/2014/chart" uri="{C3380CC4-5D6E-409C-BE32-E72D297353CC}">
              <c16:uniqueId val="{00000004-D9CB-45CC-8255-C616862ABB20}"/>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2"/>
          <c:min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dirty="0">
                <a:solidFill>
                  <a:schemeClr val="tx1"/>
                </a:solidFill>
              </a:rPr>
              <a:t>DAY VISITS SPEND</a:t>
            </a:r>
          </a:p>
          <a:p>
            <a:pPr>
              <a:defRPr sz="2800" b="1">
                <a:solidFill>
                  <a:schemeClr val="tx1"/>
                </a:solidFill>
              </a:defRPr>
            </a:pPr>
            <a:r>
              <a:rPr lang="en-US" sz="2800" b="1" i="0" u="none" strike="noStrike" kern="1200" spc="0" baseline="0" dirty="0">
                <a:solidFill>
                  <a:schemeClr val="tx1"/>
                </a:solidFill>
              </a:rPr>
              <a:t>% change between years (excl. pandemic)</a:t>
            </a:r>
          </a:p>
          <a:p>
            <a:pPr>
              <a:defRPr sz="2800" b="1">
                <a:solidFill>
                  <a:schemeClr val="tx1"/>
                </a:solidFill>
              </a:defRPr>
            </a:pPr>
            <a:r>
              <a:rPr lang="en-US" sz="2800" b="1" dirty="0">
                <a:solidFill>
                  <a:schemeClr val="tx1"/>
                </a:solidFill>
              </a:rPr>
              <a:t>2019, 2022-2024</a:t>
            </a:r>
          </a:p>
        </c:rich>
      </c:tx>
      <c:layout>
        <c:manualLayout>
          <c:xMode val="edge"/>
          <c:yMode val="edge"/>
          <c:x val="0.244109202896095"/>
          <c:y val="8.8312776592641858E-4"/>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7.1559585412172486E-2"/>
          <c:y val="0.30042200539548908"/>
          <c:w val="0.90567409020705747"/>
          <c:h val="0.52924239963382391"/>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-2.9197080291970767E-2</c:v>
                </c:pt>
                <c:pt idx="1">
                  <c:v>0.158898902886355</c:v>
                </c:pt>
                <c:pt idx="2">
                  <c:v>-1.2188048265244E-2</c:v>
                </c:pt>
              </c:numCache>
            </c:numRef>
          </c:val>
          <c:extLst>
            <c:ext xmlns:c16="http://schemas.microsoft.com/office/drawing/2014/chart" uri="{C3380CC4-5D6E-409C-BE32-E72D297353CC}">
              <c16:uniqueId val="{00000000-C629-478E-93BA-032CE400775E}"/>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-8.9161284102959648E-2</c:v>
                </c:pt>
                <c:pt idx="1">
                  <c:v>0.19297469446334881</c:v>
                </c:pt>
                <c:pt idx="2">
                  <c:v>-3.5200658659365613E-2</c:v>
                </c:pt>
              </c:numCache>
            </c:numRef>
          </c:val>
          <c:extLst>
            <c:ext xmlns:c16="http://schemas.microsoft.com/office/drawing/2014/chart" uri="{C3380CC4-5D6E-409C-BE32-E72D297353CC}">
              <c16:uniqueId val="{00000001-C629-478E-93BA-032CE400775E}"/>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-0.11180730545026885</c:v>
                </c:pt>
                <c:pt idx="1">
                  <c:v>0.20821632111071375</c:v>
                </c:pt>
                <c:pt idx="2">
                  <c:v>-1.0885853254682831E-2</c:v>
                </c:pt>
              </c:numCache>
            </c:numRef>
          </c:val>
          <c:extLst>
            <c:ext xmlns:c16="http://schemas.microsoft.com/office/drawing/2014/chart" uri="{C3380CC4-5D6E-409C-BE32-E72D297353CC}">
              <c16:uniqueId val="{00000002-C629-478E-93BA-032CE400775E}"/>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-8.5244333748443313E-2</c:v>
                </c:pt>
                <c:pt idx="1">
                  <c:v>0.17449623496764266</c:v>
                </c:pt>
                <c:pt idx="2">
                  <c:v>-1.6778467478853032E-2</c:v>
                </c:pt>
              </c:numCache>
            </c:numRef>
          </c:val>
          <c:extLst>
            <c:ext xmlns:c16="http://schemas.microsoft.com/office/drawing/2014/chart" uri="{C3380CC4-5D6E-409C-BE32-E72D297353CC}">
              <c16:uniqueId val="{00000003-C629-478E-93BA-032CE400775E}"/>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-0.11236928149980085</c:v>
                </c:pt>
                <c:pt idx="1">
                  <c:v>0.24542546919268071</c:v>
                </c:pt>
                <c:pt idx="2">
                  <c:v>-2.3397864237925114E-2</c:v>
                </c:pt>
              </c:numCache>
            </c:numRef>
          </c:val>
          <c:extLst>
            <c:ext xmlns:c16="http://schemas.microsoft.com/office/drawing/2014/chart" uri="{C3380CC4-5D6E-409C-BE32-E72D297353CC}">
              <c16:uniqueId val="{00000004-C629-478E-93BA-032CE400775E}"/>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-0.3004778761061947</c:v>
                </c:pt>
                <c:pt idx="1">
                  <c:v>0.15322723477468814</c:v>
                </c:pt>
                <c:pt idx="2">
                  <c:v>6.2002237872704535E-2</c:v>
                </c:pt>
              </c:numCache>
            </c:numRef>
          </c:val>
          <c:extLst>
            <c:ext xmlns:c16="http://schemas.microsoft.com/office/drawing/2014/chart" uri="{C3380CC4-5D6E-409C-BE32-E72D297353CC}">
              <c16:uniqueId val="{00000005-C629-478E-93BA-032CE400775E}"/>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4"/>
          <c:min val="-0.4"/>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dirty="0">
                <a:solidFill>
                  <a:schemeClr val="tx1"/>
                </a:solidFill>
              </a:rPr>
              <a:t>ALL VISITOR SPEND</a:t>
            </a:r>
          </a:p>
          <a:p>
            <a:pPr>
              <a:defRPr sz="2800" b="1">
                <a:solidFill>
                  <a:schemeClr val="tx1"/>
                </a:solidFill>
              </a:defRPr>
            </a:pPr>
            <a:r>
              <a:rPr lang="en-US" sz="2800" b="1" i="0" u="none" strike="noStrike" kern="1200" spc="0" baseline="0" dirty="0">
                <a:solidFill>
                  <a:schemeClr val="tx1"/>
                </a:solidFill>
              </a:rPr>
              <a:t>% change between years (excl. pandemic)</a:t>
            </a:r>
          </a:p>
          <a:p>
            <a:pPr>
              <a:defRPr sz="2800" b="1">
                <a:solidFill>
                  <a:schemeClr val="tx1"/>
                </a:solidFill>
              </a:defRPr>
            </a:pPr>
            <a:r>
              <a:rPr lang="en-US" sz="2800" b="1" dirty="0">
                <a:solidFill>
                  <a:schemeClr val="tx1"/>
                </a:solidFill>
              </a:rPr>
              <a:t>2019, 2022-2024</a:t>
            </a:r>
          </a:p>
        </c:rich>
      </c:tx>
      <c:layout>
        <c:manualLayout>
          <c:xMode val="edge"/>
          <c:yMode val="edge"/>
          <c:x val="0.25278208837448357"/>
          <c:y val="3.6007731808199279E-3"/>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7.1559585412172486E-2"/>
          <c:y val="0.31944552329974368"/>
          <c:w val="0.90567409020705747"/>
          <c:h val="0.51293652714446292"/>
        </c:manualLayout>
      </c:layout>
      <c:barChart>
        <c:barDir val="col"/>
        <c:grouping val="clustered"/>
        <c:varyColors val="0"/>
        <c:ser>
          <c:idx val="0"/>
          <c:order val="0"/>
          <c:tx>
            <c:strRef>
              <c:f>Sheet1!$B$1</c:f>
              <c:strCache>
                <c:ptCount val="1"/>
                <c:pt idx="0">
                  <c:v>Torbay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Sheet1!$B$2:$B$4</c:f>
              <c:numCache>
                <c:formatCode>0%</c:formatCode>
                <c:ptCount val="3"/>
                <c:pt idx="0">
                  <c:v>-5.2204618073540043E-2</c:v>
                </c:pt>
                <c:pt idx="1">
                  <c:v>4.3973209829716753E-2</c:v>
                </c:pt>
                <c:pt idx="2">
                  <c:v>-8.8941261957233841E-3</c:v>
                </c:pt>
              </c:numCache>
            </c:numRef>
          </c:val>
          <c:extLst>
            <c:ext xmlns:c16="http://schemas.microsoft.com/office/drawing/2014/chart" uri="{C3380CC4-5D6E-409C-BE32-E72D297353CC}">
              <c16:uniqueId val="{00000000-643E-4136-9085-B655DF87621D}"/>
            </c:ext>
          </c:extLst>
        </c:ser>
        <c:ser>
          <c:idx val="1"/>
          <c:order val="1"/>
          <c:tx>
            <c:strRef>
              <c:f>Sheet1!$C$1</c:f>
              <c:strCache>
                <c:ptCount val="1"/>
                <c:pt idx="0">
                  <c:v>Devon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Sheet1!$C$2:$C$4</c:f>
              <c:numCache>
                <c:formatCode>0%</c:formatCode>
                <c:ptCount val="3"/>
                <c:pt idx="0">
                  <c:v>-4.8841209132104546E-2</c:v>
                </c:pt>
                <c:pt idx="1">
                  <c:v>8.3200065359249953E-2</c:v>
                </c:pt>
                <c:pt idx="2">
                  <c:v>-2.5366467382015867E-2</c:v>
                </c:pt>
              </c:numCache>
            </c:numRef>
          </c:val>
          <c:extLst>
            <c:ext xmlns:c16="http://schemas.microsoft.com/office/drawing/2014/chart" uri="{C3380CC4-5D6E-409C-BE32-E72D297353CC}">
              <c16:uniqueId val="{00000001-643E-4136-9085-B655DF87621D}"/>
            </c:ext>
          </c:extLst>
        </c:ser>
        <c:ser>
          <c:idx val="2"/>
          <c:order val="2"/>
          <c:tx>
            <c:strRef>
              <c:f>Sheet1!$D$1</c:f>
              <c:strCache>
                <c:ptCount val="1"/>
                <c:pt idx="0">
                  <c:v>Dorset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Sheet1!$D$2:$D$4</c:f>
              <c:numCache>
                <c:formatCode>0%</c:formatCode>
                <c:ptCount val="3"/>
                <c:pt idx="0">
                  <c:v>-0.12194141000025949</c:v>
                </c:pt>
                <c:pt idx="1">
                  <c:v>9.4610941548242122E-2</c:v>
                </c:pt>
                <c:pt idx="2">
                  <c:v>-2.8176114655288798E-2</c:v>
                </c:pt>
              </c:numCache>
            </c:numRef>
          </c:val>
          <c:extLst>
            <c:ext xmlns:c16="http://schemas.microsoft.com/office/drawing/2014/chart" uri="{C3380CC4-5D6E-409C-BE32-E72D297353CC}">
              <c16:uniqueId val="{00000002-643E-4136-9085-B655DF87621D}"/>
            </c:ext>
          </c:extLst>
        </c:ser>
        <c:ser>
          <c:idx val="3"/>
          <c:order val="3"/>
          <c:tx>
            <c:strRef>
              <c:f>Sheet1!$E$1</c:f>
              <c:strCache>
                <c:ptCount val="1"/>
                <c:pt idx="0">
                  <c:v>Cornwall</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Sheet1!$E$2:$E$4</c:f>
              <c:numCache>
                <c:formatCode>0%</c:formatCode>
                <c:ptCount val="3"/>
                <c:pt idx="0">
                  <c:v>-2.2344504261109677E-2</c:v>
                </c:pt>
                <c:pt idx="1">
                  <c:v>2.120119802821141E-2</c:v>
                </c:pt>
                <c:pt idx="2">
                  <c:v>-2.5880165387921483E-2</c:v>
                </c:pt>
              </c:numCache>
            </c:numRef>
          </c:val>
          <c:extLst>
            <c:ext xmlns:c16="http://schemas.microsoft.com/office/drawing/2014/chart" uri="{C3380CC4-5D6E-409C-BE32-E72D297353CC}">
              <c16:uniqueId val="{00000003-643E-4136-9085-B655DF87621D}"/>
            </c:ext>
          </c:extLst>
        </c:ser>
        <c:ser>
          <c:idx val="4"/>
          <c:order val="4"/>
          <c:tx>
            <c:strRef>
              <c:f>Sheet1!$F$1</c:f>
              <c:strCache>
                <c:ptCount val="1"/>
                <c:pt idx="0">
                  <c:v>Bournemouth</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Sheet1!$F$2:$F$4</c:f>
              <c:numCache>
                <c:formatCode>0%</c:formatCode>
                <c:ptCount val="3"/>
                <c:pt idx="0">
                  <c:v>-0.12512368675221253</c:v>
                </c:pt>
                <c:pt idx="1">
                  <c:v>0.10531687435648451</c:v>
                </c:pt>
                <c:pt idx="2">
                  <c:v>-3.2148651843879716E-2</c:v>
                </c:pt>
              </c:numCache>
            </c:numRef>
          </c:val>
          <c:extLst>
            <c:ext xmlns:c16="http://schemas.microsoft.com/office/drawing/2014/chart" uri="{C3380CC4-5D6E-409C-BE32-E72D297353CC}">
              <c16:uniqueId val="{00000004-643E-4136-9085-B655DF87621D}"/>
            </c:ext>
          </c:extLst>
        </c:ser>
        <c:ser>
          <c:idx val="5"/>
          <c:order val="5"/>
          <c:tx>
            <c:strRef>
              <c:f>Sheet1!$G$1</c:f>
              <c:strCache>
                <c:ptCount val="1"/>
                <c:pt idx="0">
                  <c:v>England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 vs 2019</c:v>
                </c:pt>
                <c:pt idx="1">
                  <c:v>2023 vs 2022</c:v>
                </c:pt>
                <c:pt idx="2">
                  <c:v>2024 vs 2023</c:v>
                </c:pt>
              </c:strCache>
            </c:strRef>
          </c:cat>
          <c:val>
            <c:numRef>
              <c:f>Sheet1!$G$2:$G$4</c:f>
              <c:numCache>
                <c:formatCode>0%</c:formatCode>
                <c:ptCount val="3"/>
                <c:pt idx="0">
                  <c:v>-0.11735965600452836</c:v>
                </c:pt>
                <c:pt idx="1">
                  <c:v>0.1050055692442704</c:v>
                </c:pt>
                <c:pt idx="2">
                  <c:v>3.9393569144928531E-2</c:v>
                </c:pt>
              </c:numCache>
            </c:numRef>
          </c:val>
          <c:extLst>
            <c:ext xmlns:c16="http://schemas.microsoft.com/office/drawing/2014/chart" uri="{C3380CC4-5D6E-409C-BE32-E72D297353CC}">
              <c16:uniqueId val="{00000005-643E-4136-9085-B655DF87621D}"/>
            </c:ext>
          </c:extLst>
        </c:ser>
        <c:dLbls>
          <c:showLegendKey val="0"/>
          <c:showVal val="0"/>
          <c:showCatName val="0"/>
          <c:showSerName val="0"/>
          <c:showPercent val="0"/>
          <c:showBubbleSize val="0"/>
        </c:dLbls>
        <c:gapWidth val="219"/>
        <c:overlap val="-27"/>
        <c:axId val="358394408"/>
        <c:axId val="358394800"/>
      </c:barChart>
      <c:catAx>
        <c:axId val="358394408"/>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58394800"/>
        <c:crosses val="autoZero"/>
        <c:auto val="1"/>
        <c:lblAlgn val="ctr"/>
        <c:lblOffset val="100"/>
        <c:noMultiLvlLbl val="0"/>
      </c:catAx>
      <c:valAx>
        <c:axId val="358394800"/>
        <c:scaling>
          <c:orientation val="minMax"/>
          <c:max val="0.2"/>
          <c:min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358394408"/>
        <c:crosses val="autoZero"/>
        <c:crossBetween val="between"/>
        <c:majorUnit val="0.1"/>
      </c:valAx>
      <c:spPr>
        <a:noFill/>
        <a:ln>
          <a:noFill/>
        </a:ln>
        <a:effectLst/>
      </c:spPr>
    </c:plotArea>
    <c:legend>
      <c:legendPos val="b"/>
      <c:layout>
        <c:manualLayout>
          <c:xMode val="edge"/>
          <c:yMode val="edge"/>
          <c:x val="0.24824307912701946"/>
          <c:y val="0.92808040293052052"/>
          <c:w val="0.50459786706771359"/>
          <c:h val="5.5613724580118436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UK STAYING TRIPS 2011-2024</a:t>
            </a:r>
          </a:p>
        </c:rich>
      </c:tx>
      <c:layout>
        <c:manualLayout>
          <c:xMode val="edge"/>
          <c:yMode val="edge"/>
          <c:x val="0.26500032916442756"/>
          <c:y val="1.2834092716253171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4999453093728848"/>
          <c:y val="0.19081110401038784"/>
          <c:w val="0.82871397414417669"/>
          <c:h val="0.62541074498713078"/>
        </c:manualLayout>
      </c:layout>
      <c:barChart>
        <c:barDir val="col"/>
        <c:grouping val="clustered"/>
        <c:varyColors val="0"/>
        <c:ser>
          <c:idx val="0"/>
          <c:order val="0"/>
          <c:tx>
            <c:strRef>
              <c:f>Sheet1!$B$1</c:f>
              <c:strCache>
                <c:ptCount val="1"/>
                <c:pt idx="0">
                  <c:v>UK staying trips</c:v>
                </c:pt>
              </c:strCache>
            </c:strRef>
          </c:tx>
          <c:spPr>
            <a:solidFill>
              <a:schemeClr val="accent2"/>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992000</c:v>
                </c:pt>
                <c:pt idx="1">
                  <c:v>997000</c:v>
                </c:pt>
                <c:pt idx="2">
                  <c:v>1027000</c:v>
                </c:pt>
                <c:pt idx="3">
                  <c:v>1051000</c:v>
                </c:pt>
                <c:pt idx="4">
                  <c:v>1084000</c:v>
                </c:pt>
                <c:pt idx="5">
                  <c:v>1021000</c:v>
                </c:pt>
                <c:pt idx="6">
                  <c:v>1060000</c:v>
                </c:pt>
                <c:pt idx="7">
                  <c:v>1026000</c:v>
                </c:pt>
                <c:pt idx="8">
                  <c:v>1020000</c:v>
                </c:pt>
                <c:pt idx="9">
                  <c:v>515000</c:v>
                </c:pt>
                <c:pt idx="10">
                  <c:v>868000</c:v>
                </c:pt>
                <c:pt idx="11">
                  <c:v>858000</c:v>
                </c:pt>
                <c:pt idx="12">
                  <c:v>781000</c:v>
                </c:pt>
                <c:pt idx="13">
                  <c:v>759000</c:v>
                </c:pt>
              </c:numCache>
            </c:numRef>
          </c:val>
          <c:extLst>
            <c:ext xmlns:c16="http://schemas.microsoft.com/office/drawing/2014/chart" uri="{C3380CC4-5D6E-409C-BE32-E72D297353CC}">
              <c16:uniqueId val="{00000000-79AA-4858-A115-1434B1CBDF4D}"/>
            </c:ext>
          </c:extLst>
        </c:ser>
        <c:dLbls>
          <c:showLegendKey val="0"/>
          <c:showVal val="0"/>
          <c:showCatName val="0"/>
          <c:showSerName val="0"/>
          <c:showPercent val="0"/>
          <c:showBubbleSize val="0"/>
        </c:dLbls>
        <c:gapWidth val="219"/>
        <c:overlap val="-27"/>
        <c:axId val="365090880"/>
        <c:axId val="365092448"/>
      </c:barChart>
      <c:catAx>
        <c:axId val="36509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5092448"/>
        <c:crosses val="autoZero"/>
        <c:auto val="1"/>
        <c:lblAlgn val="ctr"/>
        <c:lblOffset val="100"/>
        <c:noMultiLvlLbl val="0"/>
      </c:catAx>
      <c:valAx>
        <c:axId val="3650924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50908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OVERSEAS STAYING TRIPS</a:t>
            </a:r>
            <a:r>
              <a:rPr lang="en-US" sz="3600" b="1" baseline="0" dirty="0">
                <a:solidFill>
                  <a:schemeClr val="tx1"/>
                </a:solidFill>
              </a:rPr>
              <a:t> 2</a:t>
            </a:r>
            <a:r>
              <a:rPr lang="en-US" sz="3600" b="1" dirty="0">
                <a:solidFill>
                  <a:schemeClr val="tx1"/>
                </a:solidFill>
              </a:rPr>
              <a:t>011-2024</a:t>
            </a:r>
          </a:p>
        </c:rich>
      </c:tx>
      <c:layout>
        <c:manualLayout>
          <c:xMode val="edge"/>
          <c:yMode val="edge"/>
          <c:x val="0.23512861412781444"/>
          <c:y val="3.1075168413683209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648849167193484"/>
          <c:y val="0.22488332482736997"/>
          <c:w val="0.80754056984734635"/>
          <c:h val="0.59589631918708175"/>
        </c:manualLayout>
      </c:layout>
      <c:barChart>
        <c:barDir val="col"/>
        <c:grouping val="clustered"/>
        <c:varyColors val="0"/>
        <c:ser>
          <c:idx val="0"/>
          <c:order val="0"/>
          <c:tx>
            <c:strRef>
              <c:f>Sheet1!$B$1</c:f>
              <c:strCache>
                <c:ptCount val="1"/>
                <c:pt idx="0">
                  <c:v>Overseas staying trips</c:v>
                </c:pt>
              </c:strCache>
            </c:strRef>
          </c:tx>
          <c:spPr>
            <a:solidFill>
              <a:schemeClr val="accent6"/>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82000</c:v>
                </c:pt>
                <c:pt idx="1">
                  <c:v>97800</c:v>
                </c:pt>
                <c:pt idx="2">
                  <c:v>112200</c:v>
                </c:pt>
                <c:pt idx="3">
                  <c:v>97200</c:v>
                </c:pt>
                <c:pt idx="4">
                  <c:v>95600</c:v>
                </c:pt>
                <c:pt idx="5">
                  <c:v>94600</c:v>
                </c:pt>
                <c:pt idx="6">
                  <c:v>91200</c:v>
                </c:pt>
                <c:pt idx="7">
                  <c:v>86900</c:v>
                </c:pt>
                <c:pt idx="8">
                  <c:v>90100</c:v>
                </c:pt>
                <c:pt idx="9">
                  <c:v>20100</c:v>
                </c:pt>
                <c:pt idx="10">
                  <c:v>14700</c:v>
                </c:pt>
                <c:pt idx="11">
                  <c:v>62300</c:v>
                </c:pt>
                <c:pt idx="12">
                  <c:v>79500</c:v>
                </c:pt>
                <c:pt idx="13">
                  <c:v>80400</c:v>
                </c:pt>
              </c:numCache>
            </c:numRef>
          </c:val>
          <c:extLst>
            <c:ext xmlns:c16="http://schemas.microsoft.com/office/drawing/2014/chart" uri="{C3380CC4-5D6E-409C-BE32-E72D297353CC}">
              <c16:uniqueId val="{00000000-3BE0-4F22-9006-AA476277A4F5}"/>
            </c:ext>
          </c:extLst>
        </c:ser>
        <c:dLbls>
          <c:showLegendKey val="0"/>
          <c:showVal val="0"/>
          <c:showCatName val="0"/>
          <c:showSerName val="0"/>
          <c:showPercent val="0"/>
          <c:showBubbleSize val="0"/>
        </c:dLbls>
        <c:gapWidth val="219"/>
        <c:overlap val="-27"/>
        <c:axId val="365093624"/>
        <c:axId val="289825672"/>
      </c:barChart>
      <c:catAx>
        <c:axId val="365093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89825672"/>
        <c:crosses val="autoZero"/>
        <c:auto val="1"/>
        <c:lblAlgn val="ctr"/>
        <c:lblOffset val="100"/>
        <c:noMultiLvlLbl val="0"/>
      </c:catAx>
      <c:valAx>
        <c:axId val="289825672"/>
        <c:scaling>
          <c:orientation val="minMax"/>
          <c:max val="12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50936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DAY VISITS 2011-2024</a:t>
            </a:r>
          </a:p>
        </c:rich>
      </c:tx>
      <c:layout>
        <c:manualLayout>
          <c:xMode val="edge"/>
          <c:yMode val="edge"/>
          <c:x val="0.32707961437321925"/>
          <c:y val="1.2305231362914294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1062768176424621"/>
          <c:y val="0.17430611222543468"/>
          <c:w val="0.87962259590557379"/>
          <c:h val="0.65478745116223214"/>
        </c:manualLayout>
      </c:layout>
      <c:barChart>
        <c:barDir val="col"/>
        <c:grouping val="clustered"/>
        <c:varyColors val="0"/>
        <c:ser>
          <c:idx val="0"/>
          <c:order val="0"/>
          <c:tx>
            <c:strRef>
              <c:f>Sheet1!$B$1</c:f>
              <c:strCache>
                <c:ptCount val="1"/>
                <c:pt idx="0">
                  <c:v>All day visits</c:v>
                </c:pt>
              </c:strCache>
            </c:strRef>
          </c:tx>
          <c:spPr>
            <a:solidFill>
              <a:schemeClr val="accent4"/>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3375000</c:v>
                </c:pt>
                <c:pt idx="1">
                  <c:v>3761000</c:v>
                </c:pt>
                <c:pt idx="2">
                  <c:v>3589000</c:v>
                </c:pt>
                <c:pt idx="3">
                  <c:v>3461000</c:v>
                </c:pt>
                <c:pt idx="4">
                  <c:v>3389000</c:v>
                </c:pt>
                <c:pt idx="5">
                  <c:v>3568000</c:v>
                </c:pt>
                <c:pt idx="6">
                  <c:v>3513000</c:v>
                </c:pt>
                <c:pt idx="7">
                  <c:v>3494000</c:v>
                </c:pt>
                <c:pt idx="8">
                  <c:v>3434000</c:v>
                </c:pt>
                <c:pt idx="9">
                  <c:v>1705000</c:v>
                </c:pt>
                <c:pt idx="10">
                  <c:v>2739000</c:v>
                </c:pt>
                <c:pt idx="11">
                  <c:v>3039000</c:v>
                </c:pt>
                <c:pt idx="12">
                  <c:v>2908000</c:v>
                </c:pt>
                <c:pt idx="13">
                  <c:v>2704000</c:v>
                </c:pt>
              </c:numCache>
            </c:numRef>
          </c:val>
          <c:extLst>
            <c:ext xmlns:c16="http://schemas.microsoft.com/office/drawing/2014/chart" uri="{C3380CC4-5D6E-409C-BE32-E72D297353CC}">
              <c16:uniqueId val="{00000000-5A20-4E44-A739-0166FFD350C8}"/>
            </c:ext>
          </c:extLst>
        </c:ser>
        <c:dLbls>
          <c:showLegendKey val="0"/>
          <c:showVal val="0"/>
          <c:showCatName val="0"/>
          <c:showSerName val="0"/>
          <c:showPercent val="0"/>
          <c:showBubbleSize val="0"/>
        </c:dLbls>
        <c:gapWidth val="219"/>
        <c:overlap val="-27"/>
        <c:axId val="412546248"/>
        <c:axId val="412546640"/>
      </c:barChart>
      <c:catAx>
        <c:axId val="412546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2546640"/>
        <c:crosses val="autoZero"/>
        <c:auto val="1"/>
        <c:lblAlgn val="ctr"/>
        <c:lblOffset val="100"/>
        <c:noMultiLvlLbl val="0"/>
      </c:catAx>
      <c:valAx>
        <c:axId val="412546640"/>
        <c:scaling>
          <c:orientation val="minMax"/>
          <c:min val="10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41254624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ALL VISITS 2011-2024</a:t>
            </a:r>
          </a:p>
        </c:rich>
      </c:tx>
      <c:layout>
        <c:manualLayout>
          <c:xMode val="edge"/>
          <c:yMode val="edge"/>
          <c:x val="0.32625944663779127"/>
          <c:y val="1.7801241655063818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9.0928342348962854E-2"/>
          <c:y val="0.17725541828735161"/>
          <c:w val="0.89948965532761982"/>
          <c:h val="0.70054524086713277"/>
        </c:manualLayout>
      </c:layout>
      <c:barChart>
        <c:barDir val="col"/>
        <c:grouping val="clustered"/>
        <c:varyColors val="0"/>
        <c:ser>
          <c:idx val="0"/>
          <c:order val="0"/>
          <c:tx>
            <c:strRef>
              <c:f>Sheet1!$B$1</c:f>
              <c:strCache>
                <c:ptCount val="1"/>
                <c:pt idx="0">
                  <c:v>All visits</c:v>
                </c:pt>
              </c:strCache>
            </c:strRef>
          </c:tx>
          <c:spPr>
            <a:solidFill>
              <a:schemeClr val="tx2"/>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4449000</c:v>
                </c:pt>
                <c:pt idx="1">
                  <c:v>4855800</c:v>
                </c:pt>
                <c:pt idx="2">
                  <c:v>4728200</c:v>
                </c:pt>
                <c:pt idx="3">
                  <c:v>4609200</c:v>
                </c:pt>
                <c:pt idx="4">
                  <c:v>4568600</c:v>
                </c:pt>
                <c:pt idx="5">
                  <c:v>4683600</c:v>
                </c:pt>
                <c:pt idx="6">
                  <c:v>4664200</c:v>
                </c:pt>
                <c:pt idx="7">
                  <c:v>4606900</c:v>
                </c:pt>
                <c:pt idx="8">
                  <c:v>4544100</c:v>
                </c:pt>
                <c:pt idx="9">
                  <c:v>2240100</c:v>
                </c:pt>
                <c:pt idx="10">
                  <c:v>3621700</c:v>
                </c:pt>
                <c:pt idx="11">
                  <c:v>3959300</c:v>
                </c:pt>
                <c:pt idx="12">
                  <c:v>3768500</c:v>
                </c:pt>
                <c:pt idx="13">
                  <c:v>3463000</c:v>
                </c:pt>
              </c:numCache>
            </c:numRef>
          </c:val>
          <c:extLst>
            <c:ext xmlns:c16="http://schemas.microsoft.com/office/drawing/2014/chart" uri="{C3380CC4-5D6E-409C-BE32-E72D297353CC}">
              <c16:uniqueId val="{00000000-7DC4-436B-B509-71B9DB1B24E1}"/>
            </c:ext>
          </c:extLst>
        </c:ser>
        <c:dLbls>
          <c:showLegendKey val="0"/>
          <c:showVal val="0"/>
          <c:showCatName val="0"/>
          <c:showSerName val="0"/>
          <c:showPercent val="0"/>
          <c:showBubbleSize val="0"/>
        </c:dLbls>
        <c:gapWidth val="219"/>
        <c:overlap val="-27"/>
        <c:axId val="412547816"/>
        <c:axId val="361189112"/>
      </c:barChart>
      <c:catAx>
        <c:axId val="412547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1189112"/>
        <c:crosses val="autoZero"/>
        <c:auto val="1"/>
        <c:lblAlgn val="ctr"/>
        <c:lblOffset val="100"/>
        <c:noMultiLvlLbl val="0"/>
      </c:catAx>
      <c:valAx>
        <c:axId val="361189112"/>
        <c:scaling>
          <c:orientation val="minMax"/>
          <c:max val="5000000"/>
          <c:min val="10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41254781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2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ALL STAYING SPEND 2011-2024</a:t>
            </a:r>
          </a:p>
        </c:rich>
      </c:tx>
      <c:layout>
        <c:manualLayout>
          <c:xMode val="edge"/>
          <c:yMode val="edge"/>
          <c:x val="0.26746197585822151"/>
          <c:y val="1.6301757461848962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1949074878751026"/>
          <c:y val="0.1596632225660792"/>
          <c:w val="0.85633867707071276"/>
          <c:h val="0.74350876883224803"/>
        </c:manualLayout>
      </c:layout>
      <c:barChart>
        <c:barDir val="col"/>
        <c:grouping val="clustered"/>
        <c:varyColors val="0"/>
        <c:ser>
          <c:idx val="0"/>
          <c:order val="0"/>
          <c:tx>
            <c:strRef>
              <c:f>Sheet1!$B$1</c:f>
              <c:strCache>
                <c:ptCount val="1"/>
                <c:pt idx="0">
                  <c:v>All staying spend</c:v>
                </c:pt>
              </c:strCache>
            </c:strRef>
          </c:tx>
          <c:spPr>
            <a:solidFill>
              <a:schemeClr val="accent1"/>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254033000</c:v>
                </c:pt>
                <c:pt idx="1">
                  <c:v>295932000</c:v>
                </c:pt>
                <c:pt idx="2">
                  <c:v>306026000</c:v>
                </c:pt>
                <c:pt idx="3">
                  <c:v>298856000</c:v>
                </c:pt>
                <c:pt idx="4">
                  <c:v>310717000</c:v>
                </c:pt>
                <c:pt idx="5">
                  <c:v>294057000</c:v>
                </c:pt>
                <c:pt idx="6">
                  <c:v>296580000</c:v>
                </c:pt>
                <c:pt idx="7">
                  <c:v>296532000</c:v>
                </c:pt>
                <c:pt idx="8">
                  <c:v>298695000</c:v>
                </c:pt>
                <c:pt idx="9">
                  <c:v>133608000</c:v>
                </c:pt>
                <c:pt idx="10">
                  <c:v>223503000</c:v>
                </c:pt>
                <c:pt idx="11">
                  <c:v>280246000</c:v>
                </c:pt>
                <c:pt idx="12">
                  <c:v>278721000</c:v>
                </c:pt>
                <c:pt idx="13">
                  <c:v>276702000</c:v>
                </c:pt>
              </c:numCache>
            </c:numRef>
          </c:val>
          <c:extLst>
            <c:ext xmlns:c16="http://schemas.microsoft.com/office/drawing/2014/chart" uri="{C3380CC4-5D6E-409C-BE32-E72D297353CC}">
              <c16:uniqueId val="{00000000-5A10-42D9-9B3B-456D2D6B3E71}"/>
            </c:ext>
          </c:extLst>
        </c:ser>
        <c:dLbls>
          <c:showLegendKey val="0"/>
          <c:showVal val="0"/>
          <c:showCatName val="0"/>
          <c:showSerName val="0"/>
          <c:showPercent val="0"/>
          <c:showBubbleSize val="0"/>
        </c:dLbls>
        <c:gapWidth val="219"/>
        <c:overlap val="-27"/>
        <c:axId val="361190288"/>
        <c:axId val="361190680"/>
      </c:barChart>
      <c:catAx>
        <c:axId val="36119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1190680"/>
        <c:crosses val="autoZero"/>
        <c:auto val="1"/>
        <c:lblAlgn val="ctr"/>
        <c:lblOffset val="100"/>
        <c:noMultiLvlLbl val="0"/>
      </c:catAx>
      <c:valAx>
        <c:axId val="361190680"/>
        <c:scaling>
          <c:orientation val="minMax"/>
          <c:min val="100000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1190288"/>
        <c:crosses val="autoZero"/>
        <c:crossBetween val="between"/>
        <c:majorUnit val="2000000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UK</a:t>
            </a:r>
            <a:r>
              <a:rPr lang="en-US" sz="3600" b="1" baseline="0" dirty="0">
                <a:solidFill>
                  <a:schemeClr val="tx1"/>
                </a:solidFill>
              </a:rPr>
              <a:t> </a:t>
            </a:r>
            <a:r>
              <a:rPr lang="en-US" sz="3600" b="1" dirty="0">
                <a:solidFill>
                  <a:schemeClr val="tx1"/>
                </a:solidFill>
              </a:rPr>
              <a:t>STAYING SPEND</a:t>
            </a:r>
            <a:r>
              <a:rPr lang="en-US" sz="3600" b="1" baseline="0" dirty="0">
                <a:solidFill>
                  <a:schemeClr val="tx1"/>
                </a:solidFill>
              </a:rPr>
              <a:t> 2</a:t>
            </a:r>
            <a:r>
              <a:rPr lang="en-US" sz="3600" b="1" dirty="0">
                <a:solidFill>
                  <a:schemeClr val="tx1"/>
                </a:solidFill>
              </a:rPr>
              <a:t>011-2024</a:t>
            </a:r>
          </a:p>
        </c:rich>
      </c:tx>
      <c:layout>
        <c:manualLayout>
          <c:xMode val="edge"/>
          <c:yMode val="edge"/>
          <c:x val="0.25337097874222447"/>
          <c:y val="1.6859708855144567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2143580347403252"/>
          <c:y val="0.16532104694571725"/>
          <c:w val="0.84866738512828821"/>
          <c:h val="0.70898281987128609"/>
        </c:manualLayout>
      </c:layout>
      <c:barChart>
        <c:barDir val="col"/>
        <c:grouping val="clustered"/>
        <c:varyColors val="0"/>
        <c:ser>
          <c:idx val="0"/>
          <c:order val="0"/>
          <c:tx>
            <c:strRef>
              <c:f>Sheet1!$B$1</c:f>
              <c:strCache>
                <c:ptCount val="1"/>
                <c:pt idx="0">
                  <c:v>UK staying spend</c:v>
                </c:pt>
              </c:strCache>
            </c:strRef>
          </c:tx>
          <c:spPr>
            <a:solidFill>
              <a:schemeClr val="accent2"/>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218577000</c:v>
                </c:pt>
                <c:pt idx="1">
                  <c:v>250699000</c:v>
                </c:pt>
                <c:pt idx="2">
                  <c:v>256478000</c:v>
                </c:pt>
                <c:pt idx="3">
                  <c:v>260605000</c:v>
                </c:pt>
                <c:pt idx="4">
                  <c:v>274410000</c:v>
                </c:pt>
                <c:pt idx="5">
                  <c:v>255137000</c:v>
                </c:pt>
                <c:pt idx="6">
                  <c:v>260579000</c:v>
                </c:pt>
                <c:pt idx="7">
                  <c:v>261390000</c:v>
                </c:pt>
                <c:pt idx="8">
                  <c:v>262991000</c:v>
                </c:pt>
                <c:pt idx="9">
                  <c:v>126619000</c:v>
                </c:pt>
                <c:pt idx="10">
                  <c:v>216991000</c:v>
                </c:pt>
                <c:pt idx="11">
                  <c:v>250599000</c:v>
                </c:pt>
                <c:pt idx="12">
                  <c:v>235536000</c:v>
                </c:pt>
                <c:pt idx="13">
                  <c:v>233147000</c:v>
                </c:pt>
              </c:numCache>
            </c:numRef>
          </c:val>
          <c:extLst>
            <c:ext xmlns:c16="http://schemas.microsoft.com/office/drawing/2014/chart" uri="{C3380CC4-5D6E-409C-BE32-E72D297353CC}">
              <c16:uniqueId val="{00000000-7D6A-46DF-9219-D483E3CA799F}"/>
            </c:ext>
          </c:extLst>
        </c:ser>
        <c:dLbls>
          <c:showLegendKey val="0"/>
          <c:showVal val="0"/>
          <c:showCatName val="0"/>
          <c:showSerName val="0"/>
          <c:showPercent val="0"/>
          <c:showBubbleSize val="0"/>
        </c:dLbls>
        <c:gapWidth val="219"/>
        <c:overlap val="-27"/>
        <c:axId val="364881840"/>
        <c:axId val="361191464"/>
      </c:barChart>
      <c:catAx>
        <c:axId val="364881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1191464"/>
        <c:crosses val="autoZero"/>
        <c:auto val="1"/>
        <c:lblAlgn val="ctr"/>
        <c:lblOffset val="100"/>
        <c:noMultiLvlLbl val="0"/>
      </c:catAx>
      <c:valAx>
        <c:axId val="361191464"/>
        <c:scaling>
          <c:orientation val="minMax"/>
          <c:min val="10000000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48818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baseline="0" dirty="0">
                <a:solidFill>
                  <a:schemeClr val="tx1"/>
                </a:solidFill>
              </a:rPr>
              <a:t>OVERSEAS </a:t>
            </a:r>
            <a:r>
              <a:rPr lang="en-US" sz="3600" b="1" dirty="0">
                <a:solidFill>
                  <a:schemeClr val="tx1"/>
                </a:solidFill>
              </a:rPr>
              <a:t>STAYING SPEND</a:t>
            </a:r>
            <a:r>
              <a:rPr lang="en-US" sz="3600" b="1" baseline="0" dirty="0">
                <a:solidFill>
                  <a:schemeClr val="tx1"/>
                </a:solidFill>
              </a:rPr>
              <a:t> </a:t>
            </a:r>
            <a:r>
              <a:rPr lang="en-US" sz="3600" b="1" dirty="0">
                <a:solidFill>
                  <a:schemeClr val="tx1"/>
                </a:solidFill>
              </a:rPr>
              <a:t>2011-2024</a:t>
            </a:r>
          </a:p>
        </c:rich>
      </c:tx>
      <c:layout>
        <c:manualLayout>
          <c:xMode val="edge"/>
          <c:yMode val="edge"/>
          <c:x val="0.22518045255066638"/>
          <c:y val="5.9047665803143457E-3"/>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4887477826520373"/>
          <c:y val="0.18792951711063988"/>
          <c:w val="0.83858199907063935"/>
          <c:h val="0.69674948467001818"/>
        </c:manualLayout>
      </c:layout>
      <c:barChart>
        <c:barDir val="col"/>
        <c:grouping val="clustered"/>
        <c:varyColors val="0"/>
        <c:ser>
          <c:idx val="0"/>
          <c:order val="0"/>
          <c:tx>
            <c:strRef>
              <c:f>Sheet1!$B$1</c:f>
              <c:strCache>
                <c:ptCount val="1"/>
                <c:pt idx="0">
                  <c:v>Overseas staying spend</c:v>
                </c:pt>
              </c:strCache>
            </c:strRef>
          </c:tx>
          <c:spPr>
            <a:solidFill>
              <a:schemeClr val="accent6"/>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35456000</c:v>
                </c:pt>
                <c:pt idx="1">
                  <c:v>45233000</c:v>
                </c:pt>
                <c:pt idx="2">
                  <c:v>49548000</c:v>
                </c:pt>
                <c:pt idx="3">
                  <c:v>38251000</c:v>
                </c:pt>
                <c:pt idx="4">
                  <c:v>36307000</c:v>
                </c:pt>
                <c:pt idx="5">
                  <c:v>38920000</c:v>
                </c:pt>
                <c:pt idx="6">
                  <c:v>36001000</c:v>
                </c:pt>
                <c:pt idx="7">
                  <c:v>35142000</c:v>
                </c:pt>
                <c:pt idx="8">
                  <c:v>35704000</c:v>
                </c:pt>
                <c:pt idx="9">
                  <c:v>6989000</c:v>
                </c:pt>
                <c:pt idx="10">
                  <c:v>6512000</c:v>
                </c:pt>
                <c:pt idx="11">
                  <c:v>29647000</c:v>
                </c:pt>
                <c:pt idx="12">
                  <c:v>43185000</c:v>
                </c:pt>
                <c:pt idx="13">
                  <c:v>43555000</c:v>
                </c:pt>
              </c:numCache>
            </c:numRef>
          </c:val>
          <c:extLst>
            <c:ext xmlns:c16="http://schemas.microsoft.com/office/drawing/2014/chart" uri="{C3380CC4-5D6E-409C-BE32-E72D297353CC}">
              <c16:uniqueId val="{00000000-2F4B-43A8-B5C5-72443885B059}"/>
            </c:ext>
          </c:extLst>
        </c:ser>
        <c:dLbls>
          <c:showLegendKey val="0"/>
          <c:showVal val="0"/>
          <c:showCatName val="0"/>
          <c:showSerName val="0"/>
          <c:showPercent val="0"/>
          <c:showBubbleSize val="0"/>
        </c:dLbls>
        <c:gapWidth val="219"/>
        <c:overlap val="-27"/>
        <c:axId val="361852472"/>
        <c:axId val="361852864"/>
      </c:barChart>
      <c:catAx>
        <c:axId val="361852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1852864"/>
        <c:crosses val="autoZero"/>
        <c:auto val="1"/>
        <c:lblAlgn val="ctr"/>
        <c:lblOffset val="100"/>
        <c:noMultiLvlLbl val="0"/>
      </c:catAx>
      <c:valAx>
        <c:axId val="36185286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18524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600" b="1" dirty="0">
                <a:solidFill>
                  <a:schemeClr val="tx1"/>
                </a:solidFill>
              </a:rPr>
              <a:t>DAY VISITS SPEND 2011-2024</a:t>
            </a:r>
          </a:p>
        </c:rich>
      </c:tx>
      <c:layout>
        <c:manualLayout>
          <c:xMode val="edge"/>
          <c:yMode val="edge"/>
          <c:x val="0.27028918911118988"/>
          <c:y val="2.5568639454380818E-2"/>
        </c:manualLayout>
      </c:layout>
      <c:overlay val="0"/>
      <c:spPr>
        <a:noFill/>
        <a:ln>
          <a:noFill/>
        </a:ln>
        <a:effectLst/>
      </c:spPr>
      <c:txPr>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2427957466648577"/>
          <c:y val="0.17244709457981261"/>
          <c:w val="0.85666317105378653"/>
          <c:h val="0.72391940109033581"/>
        </c:manualLayout>
      </c:layout>
      <c:barChart>
        <c:barDir val="col"/>
        <c:grouping val="clustered"/>
        <c:varyColors val="0"/>
        <c:ser>
          <c:idx val="0"/>
          <c:order val="0"/>
          <c:tx>
            <c:strRef>
              <c:f>Sheet1!$B$1</c:f>
              <c:strCache>
                <c:ptCount val="1"/>
                <c:pt idx="0">
                  <c:v>All day visits spend</c:v>
                </c:pt>
              </c:strCache>
            </c:strRef>
          </c:tx>
          <c:spPr>
            <a:solidFill>
              <a:schemeClr val="accent4"/>
            </a:solidFill>
            <a:ln>
              <a:noFill/>
            </a:ln>
            <a:effectLst/>
          </c:spPr>
          <c:invertIfNegative val="0"/>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"£"#,##0</c:formatCode>
                <c:ptCount val="14"/>
                <c:pt idx="0">
                  <c:v>110680000</c:v>
                </c:pt>
                <c:pt idx="1">
                  <c:v>122463000</c:v>
                </c:pt>
                <c:pt idx="2">
                  <c:v>128359000</c:v>
                </c:pt>
                <c:pt idx="3">
                  <c:v>124725000</c:v>
                </c:pt>
                <c:pt idx="4">
                  <c:v>125323000</c:v>
                </c:pt>
                <c:pt idx="5">
                  <c:v>133802000</c:v>
                </c:pt>
                <c:pt idx="6">
                  <c:v>133451000</c:v>
                </c:pt>
                <c:pt idx="7">
                  <c:v>128105000</c:v>
                </c:pt>
                <c:pt idx="8">
                  <c:v>124122000</c:v>
                </c:pt>
                <c:pt idx="9">
                  <c:v>61496000</c:v>
                </c:pt>
                <c:pt idx="10">
                  <c:v>104027000</c:v>
                </c:pt>
                <c:pt idx="11">
                  <c:v>120498000</c:v>
                </c:pt>
                <c:pt idx="12">
                  <c:v>139645000</c:v>
                </c:pt>
                <c:pt idx="13">
                  <c:v>137943000</c:v>
                </c:pt>
              </c:numCache>
            </c:numRef>
          </c:val>
          <c:extLst>
            <c:ext xmlns:c16="http://schemas.microsoft.com/office/drawing/2014/chart" uri="{C3380CC4-5D6E-409C-BE32-E72D297353CC}">
              <c16:uniqueId val="{00000000-527F-420F-BDD4-F76452FC5057}"/>
            </c:ext>
          </c:extLst>
        </c:ser>
        <c:dLbls>
          <c:showLegendKey val="0"/>
          <c:showVal val="0"/>
          <c:showCatName val="0"/>
          <c:showSerName val="0"/>
          <c:showPercent val="0"/>
          <c:showBubbleSize val="0"/>
        </c:dLbls>
        <c:gapWidth val="219"/>
        <c:overlap val="-27"/>
        <c:axId val="361854432"/>
        <c:axId val="361854824"/>
      </c:barChart>
      <c:catAx>
        <c:axId val="361854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1854824"/>
        <c:crosses val="autoZero"/>
        <c:auto val="1"/>
        <c:lblAlgn val="ctr"/>
        <c:lblOffset val="100"/>
        <c:noMultiLvlLbl val="0"/>
      </c:catAx>
      <c:valAx>
        <c:axId val="361854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3618544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5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dirty="0"/>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6BAE06D1-A9A4-4302-955E-81DE94696521}" type="datetimeFigureOut">
              <a:rPr lang="en-GB" smtClean="0"/>
              <a:t>24/07/2025</a:t>
            </a:fld>
            <a:endParaRPr lang="en-GB" dirty="0"/>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dirty="0"/>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6759EC64-F3DF-4CEC-9206-9EDF23A230B0}" type="slidenum">
              <a:rPr lang="en-GB" smtClean="0"/>
              <a:t>‹#›</a:t>
            </a:fld>
            <a:endParaRPr lang="en-GB" dirty="0"/>
          </a:p>
        </p:txBody>
      </p:sp>
    </p:spTree>
    <p:extLst>
      <p:ext uri="{BB962C8B-B14F-4D97-AF65-F5344CB8AC3E}">
        <p14:creationId xmlns:p14="http://schemas.microsoft.com/office/powerpoint/2010/main" val="49471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1</a:t>
            </a:fld>
            <a:endParaRPr lang="en-GB" dirty="0"/>
          </a:p>
        </p:txBody>
      </p:sp>
    </p:spTree>
    <p:extLst>
      <p:ext uri="{BB962C8B-B14F-4D97-AF65-F5344CB8AC3E}">
        <p14:creationId xmlns:p14="http://schemas.microsoft.com/office/powerpoint/2010/main" val="3135313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10</a:t>
            </a:fld>
            <a:endParaRPr lang="en-GB" dirty="0"/>
          </a:p>
        </p:txBody>
      </p:sp>
    </p:spTree>
    <p:extLst>
      <p:ext uri="{BB962C8B-B14F-4D97-AF65-F5344CB8AC3E}">
        <p14:creationId xmlns:p14="http://schemas.microsoft.com/office/powerpoint/2010/main" val="378833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11</a:t>
            </a:fld>
            <a:endParaRPr lang="en-GB" dirty="0"/>
          </a:p>
        </p:txBody>
      </p:sp>
    </p:spTree>
    <p:extLst>
      <p:ext uri="{BB962C8B-B14F-4D97-AF65-F5344CB8AC3E}">
        <p14:creationId xmlns:p14="http://schemas.microsoft.com/office/powerpoint/2010/main" val="1466823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12</a:t>
            </a:fld>
            <a:endParaRPr lang="en-GB" dirty="0"/>
          </a:p>
        </p:txBody>
      </p:sp>
    </p:spTree>
    <p:extLst>
      <p:ext uri="{BB962C8B-B14F-4D97-AF65-F5344CB8AC3E}">
        <p14:creationId xmlns:p14="http://schemas.microsoft.com/office/powerpoint/2010/main" val="2220720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9A101-7874-F805-162A-D1B7D8535FAE}"/>
            </a:ext>
          </a:extLst>
        </p:cNvPr>
        <p:cNvGrpSpPr/>
        <p:nvPr/>
      </p:nvGrpSpPr>
      <p:grpSpPr>
        <a:xfrm>
          <a:off x="0" y="0"/>
          <a:ext cx="0" cy="0"/>
          <a:chOff x="0" y="0"/>
          <a:chExt cx="0" cy="0"/>
        </a:xfrm>
      </p:grpSpPr>
      <p:sp>
        <p:nvSpPr>
          <p:cNvPr id="119810" name="Rectangle 7">
            <a:extLst>
              <a:ext uri="{FF2B5EF4-FFF2-40B4-BE49-F238E27FC236}">
                <a16:creationId xmlns:a16="http://schemas.microsoft.com/office/drawing/2014/main" id="{BB309BC7-EA32-2F96-71C8-C210DBF9C816}"/>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13</a:t>
            </a:fld>
            <a:endParaRPr lang="en-GB" altLang="en-US" sz="1300" dirty="0">
              <a:latin typeface="Times New Roman" panose="02020603050405020304" pitchFamily="18" charset="0"/>
            </a:endParaRPr>
          </a:p>
        </p:txBody>
      </p:sp>
      <p:sp>
        <p:nvSpPr>
          <p:cNvPr id="119811" name="Rectangle 1026">
            <a:extLst>
              <a:ext uri="{FF2B5EF4-FFF2-40B4-BE49-F238E27FC236}">
                <a16:creationId xmlns:a16="http://schemas.microsoft.com/office/drawing/2014/main" id="{41BB59BB-F8FB-AC7B-4F9B-0D7C173955A9}"/>
              </a:ext>
            </a:extLst>
          </p:cNvPr>
          <p:cNvSpPr>
            <a:spLocks noGrp="1" noRot="1" noChangeAspect="1" noChangeArrowheads="1" noTextEdit="1"/>
          </p:cNvSpPr>
          <p:nvPr>
            <p:ph type="sldImg"/>
          </p:nvPr>
        </p:nvSpPr>
        <p:spPr>
          <a:ln/>
        </p:spPr>
      </p:sp>
      <p:sp>
        <p:nvSpPr>
          <p:cNvPr id="119812" name="Rectangle 1027">
            <a:extLst>
              <a:ext uri="{FF2B5EF4-FFF2-40B4-BE49-F238E27FC236}">
                <a16:creationId xmlns:a16="http://schemas.microsoft.com/office/drawing/2014/main" id="{65C9B926-6EFD-32DA-819E-4F3F40C919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4093761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9498C-8260-6854-AB5A-40A9E98583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8D1DBC-A2BA-0D59-8F17-F2508C94BE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0D4EC7-3FE7-D24D-9EAD-54BDD290EFC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B73C228-4DAA-DF12-ABFB-22A6A5B729AB}"/>
              </a:ext>
            </a:extLst>
          </p:cNvPr>
          <p:cNvSpPr>
            <a:spLocks noGrp="1"/>
          </p:cNvSpPr>
          <p:nvPr>
            <p:ph type="sldNum" sz="quarter" idx="10"/>
          </p:nvPr>
        </p:nvSpPr>
        <p:spPr/>
        <p:txBody>
          <a:bodyPr/>
          <a:lstStyle/>
          <a:p>
            <a:fld id="{6759EC64-F3DF-4CEC-9206-9EDF23A230B0}" type="slidenum">
              <a:rPr lang="en-GB" smtClean="0"/>
              <a:t>14</a:t>
            </a:fld>
            <a:endParaRPr lang="en-GB" dirty="0"/>
          </a:p>
        </p:txBody>
      </p:sp>
    </p:spTree>
    <p:extLst>
      <p:ext uri="{BB962C8B-B14F-4D97-AF65-F5344CB8AC3E}">
        <p14:creationId xmlns:p14="http://schemas.microsoft.com/office/powerpoint/2010/main" val="5278299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C73F4-0E07-0614-6520-301A468C2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62A1F8-B97D-2BE1-B16E-7D1D1FACC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829753-EA30-C628-98AA-1ACCF30EFA1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5A79F5-4CA0-0C72-5C6C-DBE3CBBB3B5C}"/>
              </a:ext>
            </a:extLst>
          </p:cNvPr>
          <p:cNvSpPr>
            <a:spLocks noGrp="1"/>
          </p:cNvSpPr>
          <p:nvPr>
            <p:ph type="sldNum" sz="quarter" idx="10"/>
          </p:nvPr>
        </p:nvSpPr>
        <p:spPr/>
        <p:txBody>
          <a:bodyPr/>
          <a:lstStyle/>
          <a:p>
            <a:fld id="{6759EC64-F3DF-4CEC-9206-9EDF23A230B0}" type="slidenum">
              <a:rPr lang="en-GB" smtClean="0"/>
              <a:t>15</a:t>
            </a:fld>
            <a:endParaRPr lang="en-GB" dirty="0"/>
          </a:p>
        </p:txBody>
      </p:sp>
    </p:spTree>
    <p:extLst>
      <p:ext uri="{BB962C8B-B14F-4D97-AF65-F5344CB8AC3E}">
        <p14:creationId xmlns:p14="http://schemas.microsoft.com/office/powerpoint/2010/main" val="2659284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AAAB4-9BA3-2B9D-F839-1179363956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F0EEE-122A-4920-A12F-73075BA610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B7394-8C62-5463-B143-CB8F626E17C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A1AAB18-3A5A-A693-A6F6-F81A7B75A3F4}"/>
              </a:ext>
            </a:extLst>
          </p:cNvPr>
          <p:cNvSpPr>
            <a:spLocks noGrp="1"/>
          </p:cNvSpPr>
          <p:nvPr>
            <p:ph type="sldNum" sz="quarter" idx="10"/>
          </p:nvPr>
        </p:nvSpPr>
        <p:spPr/>
        <p:txBody>
          <a:bodyPr/>
          <a:lstStyle/>
          <a:p>
            <a:fld id="{6759EC64-F3DF-4CEC-9206-9EDF23A230B0}" type="slidenum">
              <a:rPr lang="en-GB" smtClean="0"/>
              <a:t>16</a:t>
            </a:fld>
            <a:endParaRPr lang="en-GB" dirty="0"/>
          </a:p>
        </p:txBody>
      </p:sp>
    </p:spTree>
    <p:extLst>
      <p:ext uri="{BB962C8B-B14F-4D97-AF65-F5344CB8AC3E}">
        <p14:creationId xmlns:p14="http://schemas.microsoft.com/office/powerpoint/2010/main" val="2078012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678E8-DB2A-67ED-39C7-51F01E7AC9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E40DF-3B17-1DF4-1909-716D916FF7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C81918-F742-8E43-5CE4-0E7A9043F6D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92B3A69-65A1-C195-3053-82FE3B16D537}"/>
              </a:ext>
            </a:extLst>
          </p:cNvPr>
          <p:cNvSpPr>
            <a:spLocks noGrp="1"/>
          </p:cNvSpPr>
          <p:nvPr>
            <p:ph type="sldNum" sz="quarter" idx="10"/>
          </p:nvPr>
        </p:nvSpPr>
        <p:spPr/>
        <p:txBody>
          <a:bodyPr/>
          <a:lstStyle/>
          <a:p>
            <a:fld id="{6759EC64-F3DF-4CEC-9206-9EDF23A230B0}" type="slidenum">
              <a:rPr lang="en-GB" smtClean="0"/>
              <a:t>17</a:t>
            </a:fld>
            <a:endParaRPr lang="en-GB" dirty="0"/>
          </a:p>
        </p:txBody>
      </p:sp>
    </p:spTree>
    <p:extLst>
      <p:ext uri="{BB962C8B-B14F-4D97-AF65-F5344CB8AC3E}">
        <p14:creationId xmlns:p14="http://schemas.microsoft.com/office/powerpoint/2010/main" val="1208775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54B3F-DCB7-57FE-7EFC-A549432BE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1EF038-2753-206A-B023-7D104AB24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592A56-F992-7C56-262A-14346B6B49B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31A9690-C253-6DFA-13D1-6969DB948482}"/>
              </a:ext>
            </a:extLst>
          </p:cNvPr>
          <p:cNvSpPr>
            <a:spLocks noGrp="1"/>
          </p:cNvSpPr>
          <p:nvPr>
            <p:ph type="sldNum" sz="quarter" idx="10"/>
          </p:nvPr>
        </p:nvSpPr>
        <p:spPr/>
        <p:txBody>
          <a:bodyPr/>
          <a:lstStyle/>
          <a:p>
            <a:fld id="{6759EC64-F3DF-4CEC-9206-9EDF23A230B0}" type="slidenum">
              <a:rPr lang="en-GB" smtClean="0"/>
              <a:t>18</a:t>
            </a:fld>
            <a:endParaRPr lang="en-GB" dirty="0"/>
          </a:p>
        </p:txBody>
      </p:sp>
    </p:spTree>
    <p:extLst>
      <p:ext uri="{BB962C8B-B14F-4D97-AF65-F5344CB8AC3E}">
        <p14:creationId xmlns:p14="http://schemas.microsoft.com/office/powerpoint/2010/main" val="1898270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637C2-0232-635B-5CAE-203E6CAED1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336817-3993-D617-A946-F0EB9684D1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B8550B-6F21-5DBC-FB3C-7263663A89C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7F1B840-1566-1CED-C775-89DB49D003DB}"/>
              </a:ext>
            </a:extLst>
          </p:cNvPr>
          <p:cNvSpPr>
            <a:spLocks noGrp="1"/>
          </p:cNvSpPr>
          <p:nvPr>
            <p:ph type="sldNum" sz="quarter" idx="10"/>
          </p:nvPr>
        </p:nvSpPr>
        <p:spPr/>
        <p:txBody>
          <a:bodyPr/>
          <a:lstStyle/>
          <a:p>
            <a:fld id="{6759EC64-F3DF-4CEC-9206-9EDF23A230B0}" type="slidenum">
              <a:rPr lang="en-GB" smtClean="0"/>
              <a:t>19</a:t>
            </a:fld>
            <a:endParaRPr lang="en-GB" dirty="0"/>
          </a:p>
        </p:txBody>
      </p:sp>
    </p:spTree>
    <p:extLst>
      <p:ext uri="{BB962C8B-B14F-4D97-AF65-F5344CB8AC3E}">
        <p14:creationId xmlns:p14="http://schemas.microsoft.com/office/powerpoint/2010/main" val="3777332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488F8-A7D4-23D5-A93E-BFF8D71684DB}"/>
            </a:ext>
          </a:extLst>
        </p:cNvPr>
        <p:cNvGrpSpPr/>
        <p:nvPr/>
      </p:nvGrpSpPr>
      <p:grpSpPr>
        <a:xfrm>
          <a:off x="0" y="0"/>
          <a:ext cx="0" cy="0"/>
          <a:chOff x="0" y="0"/>
          <a:chExt cx="0" cy="0"/>
        </a:xfrm>
      </p:grpSpPr>
      <p:sp>
        <p:nvSpPr>
          <p:cNvPr id="119810" name="Rectangle 7">
            <a:extLst>
              <a:ext uri="{FF2B5EF4-FFF2-40B4-BE49-F238E27FC236}">
                <a16:creationId xmlns:a16="http://schemas.microsoft.com/office/drawing/2014/main" id="{B03C6A32-FAE0-B580-6828-36D737C95900}"/>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2</a:t>
            </a:fld>
            <a:endParaRPr lang="en-GB" altLang="en-US" sz="1300" dirty="0">
              <a:latin typeface="Times New Roman" panose="02020603050405020304" pitchFamily="18" charset="0"/>
            </a:endParaRPr>
          </a:p>
        </p:txBody>
      </p:sp>
      <p:sp>
        <p:nvSpPr>
          <p:cNvPr id="119811" name="Rectangle 1026">
            <a:extLst>
              <a:ext uri="{FF2B5EF4-FFF2-40B4-BE49-F238E27FC236}">
                <a16:creationId xmlns:a16="http://schemas.microsoft.com/office/drawing/2014/main" id="{CE4DE21F-AD6C-16A7-9A53-1806565D804A}"/>
              </a:ext>
            </a:extLst>
          </p:cNvPr>
          <p:cNvSpPr>
            <a:spLocks noGrp="1" noRot="1" noChangeAspect="1" noChangeArrowheads="1" noTextEdit="1"/>
          </p:cNvSpPr>
          <p:nvPr>
            <p:ph type="sldImg"/>
          </p:nvPr>
        </p:nvSpPr>
        <p:spPr>
          <a:ln/>
        </p:spPr>
      </p:sp>
      <p:sp>
        <p:nvSpPr>
          <p:cNvPr id="119812" name="Rectangle 1027">
            <a:extLst>
              <a:ext uri="{FF2B5EF4-FFF2-40B4-BE49-F238E27FC236}">
                <a16:creationId xmlns:a16="http://schemas.microsoft.com/office/drawing/2014/main" id="{67C3637E-36F3-CE56-1440-E35229DA6A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7954127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97200-78DF-4FAB-50F0-0B72F4B5C82B}"/>
            </a:ext>
          </a:extLst>
        </p:cNvPr>
        <p:cNvGrpSpPr/>
        <p:nvPr/>
      </p:nvGrpSpPr>
      <p:grpSpPr>
        <a:xfrm>
          <a:off x="0" y="0"/>
          <a:ext cx="0" cy="0"/>
          <a:chOff x="0" y="0"/>
          <a:chExt cx="0" cy="0"/>
        </a:xfrm>
      </p:grpSpPr>
      <p:sp>
        <p:nvSpPr>
          <p:cNvPr id="119810" name="Rectangle 7">
            <a:extLst>
              <a:ext uri="{FF2B5EF4-FFF2-40B4-BE49-F238E27FC236}">
                <a16:creationId xmlns:a16="http://schemas.microsoft.com/office/drawing/2014/main" id="{45A51EF0-0CEE-2EB8-07EA-65FF880BA27B}"/>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20</a:t>
            </a:fld>
            <a:endParaRPr lang="en-GB" altLang="en-US" sz="1300" dirty="0">
              <a:latin typeface="Times New Roman" panose="02020603050405020304" pitchFamily="18" charset="0"/>
            </a:endParaRPr>
          </a:p>
        </p:txBody>
      </p:sp>
      <p:sp>
        <p:nvSpPr>
          <p:cNvPr id="119811" name="Rectangle 1026">
            <a:extLst>
              <a:ext uri="{FF2B5EF4-FFF2-40B4-BE49-F238E27FC236}">
                <a16:creationId xmlns:a16="http://schemas.microsoft.com/office/drawing/2014/main" id="{211A6812-A65C-5854-8F55-430A8FF64328}"/>
              </a:ext>
            </a:extLst>
          </p:cNvPr>
          <p:cNvSpPr>
            <a:spLocks noGrp="1" noRot="1" noChangeAspect="1" noChangeArrowheads="1" noTextEdit="1"/>
          </p:cNvSpPr>
          <p:nvPr>
            <p:ph type="sldImg"/>
          </p:nvPr>
        </p:nvSpPr>
        <p:spPr>
          <a:ln/>
        </p:spPr>
      </p:sp>
      <p:sp>
        <p:nvSpPr>
          <p:cNvPr id="119812" name="Rectangle 1027">
            <a:extLst>
              <a:ext uri="{FF2B5EF4-FFF2-40B4-BE49-F238E27FC236}">
                <a16:creationId xmlns:a16="http://schemas.microsoft.com/office/drawing/2014/main" id="{8E0B5210-C3D0-B0A3-683D-F720AB8684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448661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ABD0E-C027-267C-107C-F201F1A0AE0D}"/>
            </a:ext>
          </a:extLst>
        </p:cNvPr>
        <p:cNvGrpSpPr/>
        <p:nvPr/>
      </p:nvGrpSpPr>
      <p:grpSpPr>
        <a:xfrm>
          <a:off x="0" y="0"/>
          <a:ext cx="0" cy="0"/>
          <a:chOff x="0" y="0"/>
          <a:chExt cx="0" cy="0"/>
        </a:xfrm>
      </p:grpSpPr>
      <p:sp>
        <p:nvSpPr>
          <p:cNvPr id="119810" name="Rectangle 7">
            <a:extLst>
              <a:ext uri="{FF2B5EF4-FFF2-40B4-BE49-F238E27FC236}">
                <a16:creationId xmlns:a16="http://schemas.microsoft.com/office/drawing/2014/main" id="{5496A406-45D8-9CC2-24F5-88719B8B2481}"/>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21</a:t>
            </a:fld>
            <a:endParaRPr lang="en-GB" altLang="en-US" sz="1300" dirty="0">
              <a:latin typeface="Times New Roman" panose="02020603050405020304" pitchFamily="18" charset="0"/>
            </a:endParaRPr>
          </a:p>
        </p:txBody>
      </p:sp>
      <p:sp>
        <p:nvSpPr>
          <p:cNvPr id="119811" name="Rectangle 1026">
            <a:extLst>
              <a:ext uri="{FF2B5EF4-FFF2-40B4-BE49-F238E27FC236}">
                <a16:creationId xmlns:a16="http://schemas.microsoft.com/office/drawing/2014/main" id="{2A1712B1-1D4E-A600-849E-1CB4B5904B26}"/>
              </a:ext>
            </a:extLst>
          </p:cNvPr>
          <p:cNvSpPr>
            <a:spLocks noGrp="1" noRot="1" noChangeAspect="1" noChangeArrowheads="1" noTextEdit="1"/>
          </p:cNvSpPr>
          <p:nvPr>
            <p:ph type="sldImg"/>
          </p:nvPr>
        </p:nvSpPr>
        <p:spPr>
          <a:ln/>
        </p:spPr>
      </p:sp>
      <p:sp>
        <p:nvSpPr>
          <p:cNvPr id="119812" name="Rectangle 1027">
            <a:extLst>
              <a:ext uri="{FF2B5EF4-FFF2-40B4-BE49-F238E27FC236}">
                <a16:creationId xmlns:a16="http://schemas.microsoft.com/office/drawing/2014/main" id="{BC9F4F31-E882-AD8D-CC88-98EA5265098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902261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22</a:t>
            </a:fld>
            <a:endParaRPr lang="en-GB" altLang="en-US" sz="1300" dirty="0">
              <a:latin typeface="Times New Roman" panose="02020603050405020304" pitchFamily="18" charset="0"/>
            </a:endParaRPr>
          </a:p>
        </p:txBody>
      </p:sp>
      <p:sp>
        <p:nvSpPr>
          <p:cNvPr id="119811" name="Rectangle 1026"/>
          <p:cNvSpPr>
            <a:spLocks noGrp="1" noRot="1" noChangeAspect="1" noChangeArrowheads="1" noTextEdit="1"/>
          </p:cNvSpPr>
          <p:nvPr>
            <p:ph type="sldImg"/>
          </p:nvPr>
        </p:nvSpPr>
        <p:spPr>
          <a:ln/>
        </p:spPr>
      </p:sp>
      <p:sp>
        <p:nvSpPr>
          <p:cNvPr id="11981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1725640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46A07-745D-B3A0-A523-D09CD24F8D76}"/>
            </a:ext>
          </a:extLst>
        </p:cNvPr>
        <p:cNvGrpSpPr/>
        <p:nvPr/>
      </p:nvGrpSpPr>
      <p:grpSpPr>
        <a:xfrm>
          <a:off x="0" y="0"/>
          <a:ext cx="0" cy="0"/>
          <a:chOff x="0" y="0"/>
          <a:chExt cx="0" cy="0"/>
        </a:xfrm>
      </p:grpSpPr>
      <p:sp>
        <p:nvSpPr>
          <p:cNvPr id="119810" name="Rectangle 7">
            <a:extLst>
              <a:ext uri="{FF2B5EF4-FFF2-40B4-BE49-F238E27FC236}">
                <a16:creationId xmlns:a16="http://schemas.microsoft.com/office/drawing/2014/main" id="{4E65BB67-7CE0-FB6D-6DB6-076DC40B8EB7}"/>
              </a:ext>
            </a:extLst>
          </p:cNvPr>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panose="020B0604020202020204" pitchFamily="34" charset="0"/>
                <a:cs typeface="Arial" panose="020B0604020202020204" pitchFamily="34" charset="0"/>
              </a:defRPr>
            </a:lvl1pPr>
            <a:lvl2pPr marL="781593" indent="-300613" eaLnBrk="0" hangingPunct="0">
              <a:defRPr sz="1700">
                <a:solidFill>
                  <a:schemeClr val="tx1"/>
                </a:solidFill>
                <a:latin typeface="Arial" panose="020B0604020202020204" pitchFamily="34" charset="0"/>
                <a:cs typeface="Arial" panose="020B0604020202020204" pitchFamily="34" charset="0"/>
              </a:defRPr>
            </a:lvl2pPr>
            <a:lvl3pPr marL="1202452" indent="-240490" eaLnBrk="0" hangingPunct="0">
              <a:defRPr sz="1700">
                <a:solidFill>
                  <a:schemeClr val="tx1"/>
                </a:solidFill>
                <a:latin typeface="Arial" panose="020B0604020202020204" pitchFamily="34" charset="0"/>
                <a:cs typeface="Arial" panose="020B0604020202020204" pitchFamily="34" charset="0"/>
              </a:defRPr>
            </a:lvl3pPr>
            <a:lvl4pPr marL="1683433" indent="-240490" eaLnBrk="0" hangingPunct="0">
              <a:defRPr sz="1700">
                <a:solidFill>
                  <a:schemeClr val="tx1"/>
                </a:solidFill>
                <a:latin typeface="Arial" panose="020B0604020202020204" pitchFamily="34" charset="0"/>
                <a:cs typeface="Arial" panose="020B0604020202020204" pitchFamily="34" charset="0"/>
              </a:defRPr>
            </a:lvl4pPr>
            <a:lvl5pPr marL="2164413" indent="-240490" eaLnBrk="0" hangingPunct="0">
              <a:defRPr sz="1700">
                <a:solidFill>
                  <a:schemeClr val="tx1"/>
                </a:solidFill>
                <a:latin typeface="Arial" panose="020B0604020202020204" pitchFamily="34" charset="0"/>
                <a:cs typeface="Arial" panose="020B0604020202020204" pitchFamily="34" charset="0"/>
              </a:defRPr>
            </a:lvl5pPr>
            <a:lvl6pPr marL="264539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3126374"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60735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4088336" indent="-24049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fld id="{716B3BD1-1CB9-447D-9ADE-375AB5D49496}" type="slidenum">
              <a:rPr lang="en-GB" altLang="en-US" sz="1300">
                <a:latin typeface="Times New Roman" panose="02020603050405020304" pitchFamily="18" charset="0"/>
              </a:rPr>
              <a:pPr eaLnBrk="1" hangingPunct="1"/>
              <a:t>23</a:t>
            </a:fld>
            <a:endParaRPr lang="en-GB" altLang="en-US" sz="1300" dirty="0">
              <a:latin typeface="Times New Roman" panose="02020603050405020304" pitchFamily="18" charset="0"/>
            </a:endParaRPr>
          </a:p>
        </p:txBody>
      </p:sp>
      <p:sp>
        <p:nvSpPr>
          <p:cNvPr id="119811" name="Rectangle 1026">
            <a:extLst>
              <a:ext uri="{FF2B5EF4-FFF2-40B4-BE49-F238E27FC236}">
                <a16:creationId xmlns:a16="http://schemas.microsoft.com/office/drawing/2014/main" id="{1AD171F4-9377-56D5-3896-1CB2F74876C9}"/>
              </a:ext>
            </a:extLst>
          </p:cNvPr>
          <p:cNvSpPr>
            <a:spLocks noGrp="1" noRot="1" noChangeAspect="1" noChangeArrowheads="1" noTextEdit="1"/>
          </p:cNvSpPr>
          <p:nvPr>
            <p:ph type="sldImg"/>
          </p:nvPr>
        </p:nvSpPr>
        <p:spPr>
          <a:ln/>
        </p:spPr>
      </p:sp>
      <p:sp>
        <p:nvSpPr>
          <p:cNvPr id="119812" name="Rectangle 1027">
            <a:extLst>
              <a:ext uri="{FF2B5EF4-FFF2-40B4-BE49-F238E27FC236}">
                <a16:creationId xmlns:a16="http://schemas.microsoft.com/office/drawing/2014/main" id="{23B5A2EF-D85A-0CD9-D64D-A66BFB4B7E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0444163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C266CF-5E38-43B4-964B-A51E8DED6EBD}" type="slidenum">
              <a:rPr lang="en-GB" smtClean="0"/>
              <a:t>24</a:t>
            </a:fld>
            <a:endParaRPr lang="en-GB" dirty="0"/>
          </a:p>
        </p:txBody>
      </p:sp>
    </p:spTree>
    <p:extLst>
      <p:ext uri="{BB962C8B-B14F-4D97-AF65-F5344CB8AC3E}">
        <p14:creationId xmlns:p14="http://schemas.microsoft.com/office/powerpoint/2010/main" val="38343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3</a:t>
            </a:fld>
            <a:endParaRPr lang="en-GB" dirty="0"/>
          </a:p>
        </p:txBody>
      </p:sp>
    </p:spTree>
    <p:extLst>
      <p:ext uri="{BB962C8B-B14F-4D97-AF65-F5344CB8AC3E}">
        <p14:creationId xmlns:p14="http://schemas.microsoft.com/office/powerpoint/2010/main" val="190774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4</a:t>
            </a:fld>
            <a:endParaRPr lang="en-GB" dirty="0"/>
          </a:p>
        </p:txBody>
      </p:sp>
    </p:spTree>
    <p:extLst>
      <p:ext uri="{BB962C8B-B14F-4D97-AF65-F5344CB8AC3E}">
        <p14:creationId xmlns:p14="http://schemas.microsoft.com/office/powerpoint/2010/main" val="435254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5</a:t>
            </a:fld>
            <a:endParaRPr lang="en-GB" dirty="0"/>
          </a:p>
        </p:txBody>
      </p:sp>
    </p:spTree>
    <p:extLst>
      <p:ext uri="{BB962C8B-B14F-4D97-AF65-F5344CB8AC3E}">
        <p14:creationId xmlns:p14="http://schemas.microsoft.com/office/powerpoint/2010/main" val="2111945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6</a:t>
            </a:fld>
            <a:endParaRPr lang="en-GB" dirty="0"/>
          </a:p>
        </p:txBody>
      </p:sp>
    </p:spTree>
    <p:extLst>
      <p:ext uri="{BB962C8B-B14F-4D97-AF65-F5344CB8AC3E}">
        <p14:creationId xmlns:p14="http://schemas.microsoft.com/office/powerpoint/2010/main" val="2224443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7</a:t>
            </a:fld>
            <a:endParaRPr lang="en-GB" dirty="0"/>
          </a:p>
        </p:txBody>
      </p:sp>
    </p:spTree>
    <p:extLst>
      <p:ext uri="{BB962C8B-B14F-4D97-AF65-F5344CB8AC3E}">
        <p14:creationId xmlns:p14="http://schemas.microsoft.com/office/powerpoint/2010/main" val="2987352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8</a:t>
            </a:fld>
            <a:endParaRPr lang="en-GB" dirty="0"/>
          </a:p>
        </p:txBody>
      </p:sp>
    </p:spTree>
    <p:extLst>
      <p:ext uri="{BB962C8B-B14F-4D97-AF65-F5344CB8AC3E}">
        <p14:creationId xmlns:p14="http://schemas.microsoft.com/office/powerpoint/2010/main" val="2723041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59EC64-F3DF-4CEC-9206-9EDF23A230B0}" type="slidenum">
              <a:rPr lang="en-GB" smtClean="0"/>
              <a:t>9</a:t>
            </a:fld>
            <a:endParaRPr lang="en-GB" dirty="0"/>
          </a:p>
        </p:txBody>
      </p:sp>
    </p:spTree>
    <p:extLst>
      <p:ext uri="{BB962C8B-B14F-4D97-AF65-F5344CB8AC3E}">
        <p14:creationId xmlns:p14="http://schemas.microsoft.com/office/powerpoint/2010/main" val="3314591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2275282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1485874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3967817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107351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290013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3888409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251522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195322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81786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984689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FA5CC5-7F38-42CE-B6D8-9E1FA162FD7A}" type="datetimeFigureOut">
              <a:rPr lang="en-GB" smtClean="0"/>
              <a:t>24/07/2025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259989-FAA8-4A2C-B409-A5BF0449E6AC}" type="slidenum">
              <a:rPr lang="en-GB" smtClean="0"/>
              <a:t>‹#›</a:t>
            </a:fld>
            <a:endParaRPr lang="en-GB" dirty="0"/>
          </a:p>
        </p:txBody>
      </p:sp>
    </p:spTree>
    <p:extLst>
      <p:ext uri="{BB962C8B-B14F-4D97-AF65-F5344CB8AC3E}">
        <p14:creationId xmlns:p14="http://schemas.microsoft.com/office/powerpoint/2010/main" val="4228710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FA5CC5-7F38-42CE-B6D8-9E1FA162FD7A}" type="datetimeFigureOut">
              <a:rPr lang="en-GB" smtClean="0"/>
              <a:t>24/07/2025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59989-FAA8-4A2C-B409-A5BF0449E6AC}" type="slidenum">
              <a:rPr lang="en-GB" smtClean="0"/>
              <a:t>‹#›</a:t>
            </a:fld>
            <a:endParaRPr lang="en-GB" dirty="0"/>
          </a:p>
        </p:txBody>
      </p:sp>
    </p:spTree>
    <p:extLst>
      <p:ext uri="{BB962C8B-B14F-4D97-AF65-F5344CB8AC3E}">
        <p14:creationId xmlns:p14="http://schemas.microsoft.com/office/powerpoint/2010/main" val="2049554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13" Type="http://schemas.openxmlformats.org/officeDocument/2006/relationships/image" Target="../media/image6.jpg"/><Relationship Id="rId3" Type="http://schemas.openxmlformats.org/officeDocument/2006/relationships/hyperlink" Target="http://www.englishriviera.co.uk/places-to-visit/featured-pages/south-devon" TargetMode="External"/><Relationship Id="rId7" Type="http://schemas.openxmlformats.org/officeDocument/2006/relationships/hyperlink" Target="http://www.englishriviera.co.uk/places-to-visit/english-riviera/brixham" TargetMode="External"/><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hyperlink" Target="http://www.englishriviera.co.uk/places-to-visit/english-riviera/torquay" TargetMode="External"/><Relationship Id="rId5" Type="http://schemas.openxmlformats.org/officeDocument/2006/relationships/hyperlink" Target="http://www.englishriviera.co.uk/places-to-visit/english-riviera/paignton" TargetMode="External"/><Relationship Id="rId10" Type="http://schemas.openxmlformats.org/officeDocument/2006/relationships/image" Target="../media/image4.jpeg"/><Relationship Id="rId4" Type="http://schemas.openxmlformats.org/officeDocument/2006/relationships/image" Target="../media/image1.jpeg"/><Relationship Id="rId9" Type="http://schemas.openxmlformats.org/officeDocument/2006/relationships/hyperlink" Target="http://www.englishriviera.co.uk/places-to-visit/english-riviera/babbacombe" TargetMode="External"/><Relationship Id="rId1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kpmg.com/uk/en/media/press-releases/2025/06/uk-gdp-growth.html"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image" Target="../media/image2.jpeg"/><Relationship Id="rId13" Type="http://schemas.openxmlformats.org/officeDocument/2006/relationships/hyperlink" Target="http://www.englishriviera.co.uk/places-to-visit/english-riviera/torquay" TargetMode="External"/><Relationship Id="rId3" Type="http://schemas.openxmlformats.org/officeDocument/2006/relationships/image" Target="../media/image8.jpeg"/><Relationship Id="rId7" Type="http://schemas.openxmlformats.org/officeDocument/2006/relationships/hyperlink" Target="http://www.englishriviera.co.uk/places-to-visit/english-riviera/paignton" TargetMode="External"/><Relationship Id="rId12"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jpeg"/><Relationship Id="rId11" Type="http://schemas.openxmlformats.org/officeDocument/2006/relationships/hyperlink" Target="http://www.englishriviera.co.uk/places-to-visit/english-riviera/babbacombe" TargetMode="External"/><Relationship Id="rId5" Type="http://schemas.openxmlformats.org/officeDocument/2006/relationships/hyperlink" Target="http://www.englishriviera.co.uk/places-to-visit/featured-pages/south-devon" TargetMode="External"/><Relationship Id="rId10" Type="http://schemas.openxmlformats.org/officeDocument/2006/relationships/image" Target="../media/image3.jpeg"/><Relationship Id="rId4" Type="http://schemas.openxmlformats.org/officeDocument/2006/relationships/image" Target="../media/image6.jpg"/><Relationship Id="rId9" Type="http://schemas.openxmlformats.org/officeDocument/2006/relationships/hyperlink" Target="http://www.englishriviera.co.uk/places-to-visit/english-riviera/brixham" TargetMode="External"/><Relationship Id="rId1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3404" y="1249989"/>
            <a:ext cx="9144000" cy="2387600"/>
          </a:xfrm>
        </p:spPr>
        <p:txBody>
          <a:bodyPr anchor="ctr">
            <a:normAutofit fontScale="90000"/>
          </a:bodyPr>
          <a:lstStyle/>
          <a:p>
            <a:r>
              <a:rPr lang="en-GB" sz="4400" b="1" dirty="0">
                <a:latin typeface="+mn-lt"/>
              </a:rPr>
              <a:t>English Rivera BID</a:t>
            </a:r>
            <a:br>
              <a:rPr lang="en-GB" sz="4400" b="1" dirty="0">
                <a:latin typeface="+mn-lt"/>
              </a:rPr>
            </a:br>
            <a:br>
              <a:rPr lang="en-GB" sz="4400" b="1" dirty="0">
                <a:latin typeface="+mn-lt"/>
              </a:rPr>
            </a:br>
            <a:r>
              <a:rPr lang="en-GB" sz="4400" b="1" dirty="0">
                <a:latin typeface="+mn-lt"/>
              </a:rPr>
              <a:t>Tourism Performance</a:t>
            </a:r>
            <a:br>
              <a:rPr lang="en-GB" sz="4400" b="1" dirty="0">
                <a:latin typeface="+mn-lt"/>
              </a:rPr>
            </a:br>
            <a:br>
              <a:rPr lang="en-GB" sz="4400" b="1" dirty="0">
                <a:latin typeface="+mn-lt"/>
              </a:rPr>
            </a:br>
            <a:r>
              <a:rPr lang="en-GB" sz="4400" b="1" dirty="0">
                <a:latin typeface="+mn-lt"/>
              </a:rPr>
              <a:t>2011-2024*</a:t>
            </a:r>
            <a:br>
              <a:rPr lang="en-GB" sz="4400" b="1" dirty="0">
                <a:latin typeface="+mn-lt"/>
              </a:rPr>
            </a:br>
            <a:endParaRPr lang="en-GB" sz="4400" b="1" dirty="0">
              <a:latin typeface="+mn-lt"/>
            </a:endParaRPr>
          </a:p>
        </p:txBody>
      </p:sp>
      <p:grpSp>
        <p:nvGrpSpPr>
          <p:cNvPr id="4" name="Group 21"/>
          <p:cNvGrpSpPr>
            <a:grpSpLocks/>
          </p:cNvGrpSpPr>
          <p:nvPr/>
        </p:nvGrpSpPr>
        <p:grpSpPr bwMode="auto">
          <a:xfrm>
            <a:off x="0" y="5568950"/>
            <a:ext cx="12192000" cy="1289050"/>
            <a:chOff x="0" y="5569666"/>
            <a:chExt cx="9144000" cy="1288334"/>
          </a:xfrm>
        </p:grpSpPr>
        <p:pic>
          <p:nvPicPr>
            <p:cNvPr id="5" name="Picture 2" descr="Explore South Devon">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5569666"/>
              <a:ext cx="1824545"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paignton">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13851" y="5569666"/>
              <a:ext cx="1750038"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brixham">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3889" y="5569666"/>
              <a:ext cx="1880328"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Babbacombe">
              <a:hlinkClick r:id="rId9"/>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4217" y="5569666"/>
              <a:ext cx="1872207"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torquay">
              <a:hlinkClick r:id="rId11"/>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6424" y="5569666"/>
              <a:ext cx="1827576"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52728" y="3742516"/>
            <a:ext cx="2352676" cy="1256804"/>
          </a:xfrm>
          <a:prstGeom prst="rect">
            <a:avLst/>
          </a:prstGeom>
        </p:spPr>
      </p:pic>
      <p:pic>
        <p:nvPicPr>
          <p:cNvPr id="3" name="Picture 2" descr="A picture containing text, sky, sign, outdoor&#10;&#10;Description automatically generated">
            <a:extLst>
              <a:ext uri="{FF2B5EF4-FFF2-40B4-BE49-F238E27FC236}">
                <a16:creationId xmlns:a16="http://schemas.microsoft.com/office/drawing/2014/main" id="{3C41DDA1-52B8-A325-38EC-1517937959D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16416" y="3456559"/>
            <a:ext cx="1827576" cy="1827576"/>
          </a:xfrm>
          <a:prstGeom prst="rect">
            <a:avLst/>
          </a:prstGeom>
        </p:spPr>
      </p:pic>
      <p:sp>
        <p:nvSpPr>
          <p:cNvPr id="10" name="TextBox 9">
            <a:extLst>
              <a:ext uri="{FF2B5EF4-FFF2-40B4-BE49-F238E27FC236}">
                <a16:creationId xmlns:a16="http://schemas.microsoft.com/office/drawing/2014/main" id="{DDD14D80-CB44-1F70-C14E-E56582CE4D98}"/>
              </a:ext>
            </a:extLst>
          </p:cNvPr>
          <p:cNvSpPr txBox="1"/>
          <p:nvPr/>
        </p:nvSpPr>
        <p:spPr>
          <a:xfrm>
            <a:off x="76201" y="5190067"/>
            <a:ext cx="4512733" cy="261610"/>
          </a:xfrm>
          <a:prstGeom prst="rect">
            <a:avLst/>
          </a:prstGeom>
          <a:noFill/>
        </p:spPr>
        <p:txBody>
          <a:bodyPr wrap="square" rtlCol="0">
            <a:spAutoFit/>
          </a:bodyPr>
          <a:lstStyle/>
          <a:p>
            <a:r>
              <a:rPr lang="en-GB" sz="1100" b="1" i="1" dirty="0"/>
              <a:t>*2024 data is currently provisional</a:t>
            </a:r>
          </a:p>
        </p:txBody>
      </p:sp>
    </p:spTree>
    <p:extLst>
      <p:ext uri="{BB962C8B-B14F-4D97-AF65-F5344CB8AC3E}">
        <p14:creationId xmlns:p14="http://schemas.microsoft.com/office/powerpoint/2010/main" val="1945806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2234025180"/>
              </p:ext>
            </p:extLst>
          </p:nvPr>
        </p:nvGraphicFramePr>
        <p:xfrm>
          <a:off x="224287" y="189784"/>
          <a:ext cx="11762926" cy="452886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73966" y="4775571"/>
            <a:ext cx="6925235" cy="275588"/>
          </a:xfrm>
          <a:prstGeom prst="rect">
            <a:avLst/>
          </a:prstGeom>
        </p:spPr>
        <p:txBody>
          <a:bodyPr wrap="square">
            <a:spAutoFit/>
          </a:bodyPr>
          <a:lstStyle/>
          <a:p>
            <a:pPr>
              <a:lnSpc>
                <a:spcPct val="115000"/>
              </a:lnSpc>
              <a:spcAft>
                <a:spcPts val="1000"/>
              </a:spcAft>
            </a:pPr>
            <a:r>
              <a:rPr lang="en-GB" sz="1100" b="1" i="1" dirty="0"/>
              <a:t>*Please note figures are not adjusted to account for inflation.</a:t>
            </a:r>
            <a:r>
              <a:rPr lang="en-GB" sz="1100" b="1" i="1" dirty="0">
                <a:effectLst/>
                <a:ea typeface="Calibri" panose="020F0502020204030204" pitchFamily="34" charset="0"/>
                <a:cs typeface="Times New Roman" panose="02020603050405020304" pitchFamily="18" charset="0"/>
              </a:rPr>
              <a:t>  </a:t>
            </a:r>
          </a:p>
        </p:txBody>
      </p:sp>
      <p:sp>
        <p:nvSpPr>
          <p:cNvPr id="3" name="Rectangle 1">
            <a:extLst>
              <a:ext uri="{FF2B5EF4-FFF2-40B4-BE49-F238E27FC236}">
                <a16:creationId xmlns:a16="http://schemas.microsoft.com/office/drawing/2014/main" id="{B82B70A4-3338-FFF2-1ABF-140176AF05E2}"/>
              </a:ext>
            </a:extLst>
          </p:cNvPr>
          <p:cNvSpPr>
            <a:spLocks noChangeArrowheads="1"/>
          </p:cNvSpPr>
          <p:nvPr/>
        </p:nvSpPr>
        <p:spPr bwMode="auto">
          <a:xfrm>
            <a:off x="181155" y="5556308"/>
            <a:ext cx="11913079" cy="742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lang="en-US" altLang="en-US" sz="1200" dirty="0"/>
              <a:t>Overseas staying v</a:t>
            </a:r>
            <a:r>
              <a:rPr kumimoji="0" lang="en-US" altLang="en-US" sz="1200" i="0" u="none" strike="noStrike" cap="none" normalizeH="0" baseline="0" dirty="0">
                <a:ln>
                  <a:noFill/>
                </a:ln>
                <a:solidFill>
                  <a:schemeClr val="tx1"/>
                </a:solidFill>
                <a:effectLst/>
              </a:rPr>
              <a:t>isitor spend edged up very slightly from £43.2 million in 2023 to £43.6 million in 2024, a 0.9% increase, sustaining the momentum built during the post-pandemic recovery years.  Overseas staying visito</a:t>
            </a:r>
            <a:r>
              <a:rPr lang="en-US" altLang="en-US" sz="1200" dirty="0"/>
              <a:t>r spend i</a:t>
            </a:r>
            <a:r>
              <a:rPr kumimoji="0" lang="en-US" altLang="en-US" sz="1200" i="0" u="none" strike="noStrike" cap="none" normalizeH="0" baseline="0" dirty="0">
                <a:ln>
                  <a:noFill/>
                </a:ln>
                <a:solidFill>
                  <a:schemeClr val="tx1"/>
                </a:solidFill>
                <a:effectLst/>
              </a:rPr>
              <a:t>s now 22.1% higher than the £35.7 million recorded in 2019, a notable milestone that confirms full recovery and tangible growth in international visitor value. </a:t>
            </a:r>
          </a:p>
        </p:txBody>
      </p:sp>
    </p:spTree>
    <p:extLst>
      <p:ext uri="{BB962C8B-B14F-4D97-AF65-F5344CB8AC3E}">
        <p14:creationId xmlns:p14="http://schemas.microsoft.com/office/powerpoint/2010/main" val="2261210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458749920"/>
              </p:ext>
            </p:extLst>
          </p:nvPr>
        </p:nvGraphicFramePr>
        <p:xfrm>
          <a:off x="376238" y="146650"/>
          <a:ext cx="11476456" cy="4563374"/>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299986" y="4835907"/>
            <a:ext cx="7312958" cy="261610"/>
          </a:xfrm>
          <a:prstGeom prst="rect">
            <a:avLst/>
          </a:prstGeom>
        </p:spPr>
        <p:txBody>
          <a:bodyPr wrap="square">
            <a:spAutoFit/>
          </a:bodyPr>
          <a:lstStyle/>
          <a:p>
            <a:r>
              <a:rPr lang="en-GB" sz="1100" b="1" i="1" dirty="0"/>
              <a:t>*Please note figures are not adjusted to account for inflation.</a:t>
            </a:r>
          </a:p>
        </p:txBody>
      </p:sp>
      <p:sp>
        <p:nvSpPr>
          <p:cNvPr id="2" name="Rectangle 1">
            <a:extLst>
              <a:ext uri="{FF2B5EF4-FFF2-40B4-BE49-F238E27FC236}">
                <a16:creationId xmlns:a16="http://schemas.microsoft.com/office/drawing/2014/main" id="{62EA4ED5-0EE1-6AC0-26B4-25DB05E5E72C}"/>
              </a:ext>
            </a:extLst>
          </p:cNvPr>
          <p:cNvSpPr>
            <a:spLocks noChangeArrowheads="1"/>
          </p:cNvSpPr>
          <p:nvPr/>
        </p:nvSpPr>
        <p:spPr bwMode="auto">
          <a:xfrm>
            <a:off x="336429" y="5325277"/>
            <a:ext cx="11662914" cy="12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lang="en-US" altLang="en-US" sz="1200" dirty="0"/>
              <a:t>Day visit s</a:t>
            </a:r>
            <a:r>
              <a:rPr kumimoji="0" lang="en-US" altLang="en-US" sz="1200" i="0" u="none" strike="noStrike" cap="none" normalizeH="0" baseline="0" dirty="0">
                <a:ln>
                  <a:noFill/>
                </a:ln>
                <a:solidFill>
                  <a:schemeClr val="tx1"/>
                </a:solidFill>
                <a:effectLst/>
              </a:rPr>
              <a:t>pend dropped slightly from £139.6 million in 2023 to £137.9 million in 2024 a -1.2% decline.  This minor shift suggests a stable market performance and retention of gains made during 2023’s bounce-back year.  Day visit spend in 2024 is 11.2% higher than the £124.1 million recorded in 2019, a clear sign of full recovery and growth beyond pre-pandemic levels.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Torbay’s day visitor economy continues to show strong performance with 2024 spend exceeding pre-COVID levels and holding nearly steady year-on-year.   </a:t>
            </a:r>
          </a:p>
        </p:txBody>
      </p:sp>
    </p:spTree>
    <p:extLst>
      <p:ext uri="{BB962C8B-B14F-4D97-AF65-F5344CB8AC3E}">
        <p14:creationId xmlns:p14="http://schemas.microsoft.com/office/powerpoint/2010/main" val="1838624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889077603"/>
              </p:ext>
            </p:extLst>
          </p:nvPr>
        </p:nvGraphicFramePr>
        <p:xfrm>
          <a:off x="285661" y="253941"/>
          <a:ext cx="11733092" cy="4447455"/>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213499" y="4754897"/>
            <a:ext cx="11813242" cy="261610"/>
          </a:xfrm>
          <a:prstGeom prst="rect">
            <a:avLst/>
          </a:prstGeom>
        </p:spPr>
        <p:txBody>
          <a:bodyPr wrap="square">
            <a:spAutoFit/>
          </a:bodyPr>
          <a:lstStyle/>
          <a:p>
            <a:r>
              <a:rPr lang="en-GB" sz="1100" b="1" i="1" dirty="0"/>
              <a:t>*Please note figures are not adjusted to account for inflation.  </a:t>
            </a:r>
          </a:p>
        </p:txBody>
      </p:sp>
      <p:sp>
        <p:nvSpPr>
          <p:cNvPr id="3" name="Rectangle 1">
            <a:extLst>
              <a:ext uri="{FF2B5EF4-FFF2-40B4-BE49-F238E27FC236}">
                <a16:creationId xmlns:a16="http://schemas.microsoft.com/office/drawing/2014/main" id="{43D4EB08-B3CC-3F9D-CF9B-D36EAF9C7CAC}"/>
              </a:ext>
            </a:extLst>
          </p:cNvPr>
          <p:cNvSpPr>
            <a:spLocks noChangeArrowheads="1"/>
          </p:cNvSpPr>
          <p:nvPr/>
        </p:nvSpPr>
        <p:spPr bwMode="auto">
          <a:xfrm>
            <a:off x="224287" y="5304864"/>
            <a:ext cx="11818188" cy="12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kumimoji="0" lang="en-US" altLang="en-US" sz="1200" i="0" u="none" strike="noStrike" cap="none" normalizeH="0" baseline="0" dirty="0">
                <a:ln>
                  <a:noFill/>
                </a:ln>
                <a:solidFill>
                  <a:schemeClr val="tx1"/>
                </a:solidFill>
                <a:effectLst/>
              </a:rPr>
              <a:t>Total visitor spend in 2024 decreased slightly from £418.4 million in 2023 to £414.6 million in 2024, a -0.9% decline, signaling a stabilised market following strong post-pandemic recovery.  Compared with £422.8 million in 2019, 2024 tota</a:t>
            </a:r>
            <a:r>
              <a:rPr lang="en-US" altLang="en-US" sz="1200" dirty="0"/>
              <a:t>l visitor spend </a:t>
            </a:r>
            <a:r>
              <a:rPr kumimoji="0" lang="en-US" altLang="en-US" sz="1200" i="0" u="none" strike="noStrike" cap="none" normalizeH="0" baseline="0" dirty="0">
                <a:ln>
                  <a:noFill/>
                </a:ln>
                <a:solidFill>
                  <a:schemeClr val="tx1"/>
                </a:solidFill>
                <a:effectLst/>
              </a:rPr>
              <a:t>is -1.9% below pre-pandemic levels, a relatively minor gap that underscores Torbay’s resilience and regained footing since the COVID-19 downturn. </a:t>
            </a:r>
          </a:p>
          <a:p>
            <a:pPr marL="0" marR="0" lvl="0" indent="0" algn="l" defTabSz="914400" rtl="0" eaLnBrk="0" fontAlgn="base" latinLnBrk="0" hangingPunct="0">
              <a:lnSpc>
                <a:spcPct val="120000"/>
              </a:lnSpc>
              <a:spcBef>
                <a:spcPts val="312"/>
              </a:spcBef>
              <a:spcAft>
                <a:spcPct val="0"/>
              </a:spcAft>
              <a:buClrTx/>
              <a:buSzTx/>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Torbay’s total visitor economy in 2024 shows near-parity with its pre-COVID baseline, having fully recovered from the dramatic 2020 dip.  </a:t>
            </a:r>
          </a:p>
        </p:txBody>
      </p:sp>
    </p:spTree>
    <p:extLst>
      <p:ext uri="{BB962C8B-B14F-4D97-AF65-F5344CB8AC3E}">
        <p14:creationId xmlns:p14="http://schemas.microsoft.com/office/powerpoint/2010/main" val="3024674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BEFB0-CB8F-1063-9365-302D7C22DE0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B21CB92-FF15-83B4-82E3-BFD1885FC10C}"/>
              </a:ext>
            </a:extLst>
          </p:cNvPr>
          <p:cNvSpPr/>
          <p:nvPr/>
        </p:nvSpPr>
        <p:spPr>
          <a:xfrm>
            <a:off x="507884" y="1456580"/>
            <a:ext cx="11458575" cy="2081211"/>
          </a:xfrm>
          <a:prstGeom prst="rect">
            <a:avLst/>
          </a:prstGeom>
        </p:spPr>
        <p:txBody>
          <a:bodyPr wrap="square" anchor="ctr">
            <a:spAutoFit/>
          </a:bodyPr>
          <a:lstStyle/>
          <a:p>
            <a:pPr>
              <a:lnSpc>
                <a:spcPct val="120000"/>
              </a:lnSpc>
              <a:spcBef>
                <a:spcPts val="312"/>
              </a:spcBef>
            </a:pPr>
            <a:r>
              <a:rPr lang="en-US" sz="1200" dirty="0"/>
              <a:t>The following pages look at the annual changes in performance in Torbay between 2022 and 2019 (pre-pandemic), 2023 and 2022 and 2024 and 2023, alongside performance in other relevant areas within the South West and England as a whole to provide some context to the Torbay data.</a:t>
            </a:r>
          </a:p>
          <a:p>
            <a:pPr>
              <a:lnSpc>
                <a:spcPct val="120000"/>
              </a:lnSpc>
              <a:spcBef>
                <a:spcPts val="312"/>
              </a:spcBef>
            </a:pPr>
            <a:endParaRPr lang="en-US" sz="1200" dirty="0"/>
          </a:p>
          <a:p>
            <a:pPr>
              <a:lnSpc>
                <a:spcPct val="120000"/>
              </a:lnSpc>
              <a:spcBef>
                <a:spcPts val="312"/>
              </a:spcBef>
            </a:pPr>
            <a:r>
              <a:rPr lang="en-US" sz="1200" dirty="0"/>
              <a:t>It should be noted that the data shown for all areas other than the national level is provisional data at the time of compiling this report.</a:t>
            </a:r>
          </a:p>
          <a:p>
            <a:pPr>
              <a:lnSpc>
                <a:spcPct val="120000"/>
              </a:lnSpc>
              <a:spcBef>
                <a:spcPts val="312"/>
              </a:spcBef>
            </a:pPr>
            <a:endParaRPr lang="en-US" sz="1200" dirty="0"/>
          </a:p>
          <a:p>
            <a:pPr>
              <a:lnSpc>
                <a:spcPct val="120000"/>
              </a:lnSpc>
              <a:spcBef>
                <a:spcPts val="312"/>
              </a:spcBef>
            </a:pPr>
            <a:r>
              <a:rPr lang="en-US" sz="1200" dirty="0"/>
              <a:t>The data shows the year on year change for the areas.</a:t>
            </a:r>
          </a:p>
          <a:p>
            <a:pPr>
              <a:lnSpc>
                <a:spcPct val="120000"/>
              </a:lnSpc>
              <a:spcBef>
                <a:spcPts val="312"/>
              </a:spcBef>
            </a:pPr>
            <a:endParaRPr lang="en-US" sz="1200" dirty="0"/>
          </a:p>
          <a:p>
            <a:pPr>
              <a:lnSpc>
                <a:spcPct val="120000"/>
              </a:lnSpc>
              <a:spcBef>
                <a:spcPts val="312"/>
              </a:spcBef>
              <a:spcAft>
                <a:spcPts val="312"/>
              </a:spcAft>
            </a:pPr>
            <a:endParaRPr lang="en-GB" sz="1200" dirty="0">
              <a:ea typeface="Calibri" panose="020F0502020204030204" pitchFamily="34" charset="0"/>
              <a:cs typeface="Times New Roman" panose="02020603050405020304" pitchFamily="18" charset="0"/>
            </a:endParaRPr>
          </a:p>
        </p:txBody>
      </p:sp>
      <p:sp>
        <p:nvSpPr>
          <p:cNvPr id="23555" name="Slide Number Placeholder 2">
            <a:extLst>
              <a:ext uri="{FF2B5EF4-FFF2-40B4-BE49-F238E27FC236}">
                <a16:creationId xmlns:a16="http://schemas.microsoft.com/office/drawing/2014/main" id="{A0F9E9DD-99B5-FF20-D0AE-F52F7C48EA9C}"/>
              </a:ext>
            </a:extLst>
          </p:cNvPr>
          <p:cNvSpPr>
            <a:spLocks noGrp="1"/>
          </p:cNvSpPr>
          <p:nvPr>
            <p:ph type="sldNum" sz="quarter" idx="12"/>
          </p:nvPr>
        </p:nvSpPr>
        <p:spPr bwMode="auto">
          <a:xfrm>
            <a:off x="8534400" y="6492876"/>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5D17689B-680B-42A7-9894-324F3C231BB1}" type="slidenum">
              <a:rPr lang="en-GB" altLang="en-US" sz="1100">
                <a:solidFill>
                  <a:schemeClr val="bg1">
                    <a:lumMod val="65000"/>
                  </a:schemeClr>
                </a:solidFill>
                <a:latin typeface="+mn-lt"/>
              </a:rPr>
              <a:pPr eaLnBrk="1" hangingPunct="1"/>
              <a:t>13</a:t>
            </a:fld>
            <a:endParaRPr lang="en-GB" altLang="en-US" sz="1100" dirty="0">
              <a:solidFill>
                <a:schemeClr val="bg1">
                  <a:lumMod val="65000"/>
                </a:schemeClr>
              </a:solidFill>
              <a:latin typeface="+mn-lt"/>
            </a:endParaRPr>
          </a:p>
        </p:txBody>
      </p:sp>
      <p:sp>
        <p:nvSpPr>
          <p:cNvPr id="6" name="Rectangle 2">
            <a:extLst>
              <a:ext uri="{FF2B5EF4-FFF2-40B4-BE49-F238E27FC236}">
                <a16:creationId xmlns:a16="http://schemas.microsoft.com/office/drawing/2014/main" id="{03D85325-A1B9-8AAD-C89B-3515EA51EB94}"/>
              </a:ext>
            </a:extLst>
          </p:cNvPr>
          <p:cNvSpPr txBox="1">
            <a:spLocks noChangeArrowheads="1"/>
          </p:cNvSpPr>
          <p:nvPr/>
        </p:nvSpPr>
        <p:spPr>
          <a:xfrm>
            <a:off x="1493042" y="330553"/>
            <a:ext cx="8986838" cy="965984"/>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b="1" dirty="0">
                <a:latin typeface="+mn-lt"/>
              </a:rPr>
              <a:t>Performance Post Pandemic</a:t>
            </a:r>
            <a:endParaRPr lang="en-US" sz="3600" b="1" dirty="0">
              <a:latin typeface="+mn-lt"/>
            </a:endParaRPr>
          </a:p>
        </p:txBody>
      </p:sp>
    </p:spTree>
    <p:extLst>
      <p:ext uri="{BB962C8B-B14F-4D97-AF65-F5344CB8AC3E}">
        <p14:creationId xmlns:p14="http://schemas.microsoft.com/office/powerpoint/2010/main" val="3701672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87712-D0B7-C964-5FF8-50F9F621B77C}"/>
            </a:ext>
          </a:extLst>
        </p:cNvPr>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6AA217A5-81BD-90A5-FCD8-69DC7B3C16D7}"/>
              </a:ext>
            </a:extLst>
          </p:cNvPr>
          <p:cNvGraphicFramePr/>
          <p:nvPr>
            <p:extLst>
              <p:ext uri="{D42A27DB-BD31-4B8C-83A1-F6EECF244321}">
                <p14:modId xmlns:p14="http://schemas.microsoft.com/office/powerpoint/2010/main" val="796132910"/>
              </p:ext>
            </p:extLst>
          </p:nvPr>
        </p:nvGraphicFramePr>
        <p:xfrm>
          <a:off x="224287" y="189783"/>
          <a:ext cx="11723298" cy="450075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a:extLst>
              <a:ext uri="{FF2B5EF4-FFF2-40B4-BE49-F238E27FC236}">
                <a16:creationId xmlns:a16="http://schemas.microsoft.com/office/drawing/2014/main" id="{63C88C63-57C8-8938-FCE6-30DDCD1F9688}"/>
              </a:ext>
            </a:extLst>
          </p:cNvPr>
          <p:cNvSpPr/>
          <p:nvPr/>
        </p:nvSpPr>
        <p:spPr>
          <a:xfrm>
            <a:off x="136925" y="4981358"/>
            <a:ext cx="11877275" cy="668516"/>
          </a:xfrm>
          <a:prstGeom prst="rect">
            <a:avLst/>
          </a:prstGeom>
        </p:spPr>
        <p:txBody>
          <a:bodyPr wrap="square">
            <a:spAutoFit/>
          </a:bodyPr>
          <a:lstStyle/>
          <a:p>
            <a:endParaRPr lang="en-GB" sz="1200" dirty="0"/>
          </a:p>
          <a:p>
            <a:endParaRPr lang="en-GB" sz="1200" dirty="0"/>
          </a:p>
          <a:p>
            <a:pPr>
              <a:lnSpc>
                <a:spcPct val="120000"/>
              </a:lnSpc>
              <a:spcAft>
                <a:spcPts val="312"/>
              </a:spcAft>
            </a:pPr>
            <a:endParaRPr lang="en-GB" sz="1200" dirty="0"/>
          </a:p>
        </p:txBody>
      </p:sp>
      <p:sp>
        <p:nvSpPr>
          <p:cNvPr id="13" name="TextBox 12">
            <a:extLst>
              <a:ext uri="{FF2B5EF4-FFF2-40B4-BE49-F238E27FC236}">
                <a16:creationId xmlns:a16="http://schemas.microsoft.com/office/drawing/2014/main" id="{FEFEA3ED-795A-7E2C-3A63-3528416059F6}"/>
              </a:ext>
            </a:extLst>
          </p:cNvPr>
          <p:cNvSpPr txBox="1"/>
          <p:nvPr/>
        </p:nvSpPr>
        <p:spPr>
          <a:xfrm>
            <a:off x="144332" y="4941072"/>
            <a:ext cx="11979935" cy="1705723"/>
          </a:xfrm>
          <a:prstGeom prst="rect">
            <a:avLst/>
          </a:prstGeom>
          <a:noFill/>
        </p:spPr>
        <p:txBody>
          <a:bodyPr wrap="square">
            <a:spAutoFit/>
          </a:bodyPr>
          <a:lstStyle/>
          <a:p>
            <a:pPr>
              <a:lnSpc>
                <a:spcPct val="120000"/>
              </a:lnSpc>
              <a:spcBef>
                <a:spcPts val="312"/>
              </a:spcBef>
              <a:buNone/>
            </a:pPr>
            <a:r>
              <a:rPr lang="en-US" sz="1200" dirty="0"/>
              <a:t>Between 2022 and the pre-pandemic benchmark of 2019, all the South West destinations included in the chart above experienced a decline in staying trips.  Torbay saw a -17% drop, greater than England’s overall -2% decline and Cornwall’s -6% decline, but broadly in line with Bournemouth (-16%), Dorset (-14%) and Devon county as a whole (-12%).  This positions Torbay within the expected regional impact range and highlights its resilience despite significant shifts in travel behaviour during this period.</a:t>
            </a:r>
          </a:p>
          <a:p>
            <a:pPr>
              <a:lnSpc>
                <a:spcPct val="120000"/>
              </a:lnSpc>
              <a:spcBef>
                <a:spcPts val="312"/>
              </a:spcBef>
              <a:buNone/>
            </a:pPr>
            <a:endParaRPr lang="en-US" sz="1200" dirty="0"/>
          </a:p>
          <a:p>
            <a:pPr>
              <a:lnSpc>
                <a:spcPct val="120000"/>
              </a:lnSpc>
              <a:spcBef>
                <a:spcPts val="312"/>
              </a:spcBef>
              <a:buNone/>
            </a:pPr>
            <a:r>
              <a:rPr lang="en-US" sz="1200" dirty="0"/>
              <a:t>Encouragingly, the decline softened substantially in 2023 vs 2022, with Torbay down just -6%.  This steadier performance mirrored other local destinations but not the national picture.  More positively still, 2024 data shows Torbay at -2% (compared with 2023), a sightly smaller decline than Cornwall (-5%), Dorset and Bournemouth (-4% each) and similar to Devon county as a whole (-3%) and compared with a decrease of 7% for England during the same period.</a:t>
            </a:r>
          </a:p>
        </p:txBody>
      </p:sp>
    </p:spTree>
    <p:extLst>
      <p:ext uri="{BB962C8B-B14F-4D97-AF65-F5344CB8AC3E}">
        <p14:creationId xmlns:p14="http://schemas.microsoft.com/office/powerpoint/2010/main" val="25592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6564F-8448-C196-DCCC-3F4F2B45267B}"/>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E44F5665-C763-19F3-14EB-6A30EAF8B262}"/>
              </a:ext>
            </a:extLst>
          </p:cNvPr>
          <p:cNvGraphicFramePr/>
          <p:nvPr>
            <p:extLst>
              <p:ext uri="{D42A27DB-BD31-4B8C-83A1-F6EECF244321}">
                <p14:modId xmlns:p14="http://schemas.microsoft.com/office/powerpoint/2010/main" val="781560629"/>
              </p:ext>
            </p:extLst>
          </p:nvPr>
        </p:nvGraphicFramePr>
        <p:xfrm>
          <a:off x="286436" y="233111"/>
          <a:ext cx="11637034" cy="4063039"/>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3B61BB7A-2867-CAB0-E1ED-6B61D2A4CA35}"/>
              </a:ext>
            </a:extLst>
          </p:cNvPr>
          <p:cNvSpPr txBox="1"/>
          <p:nvPr/>
        </p:nvSpPr>
        <p:spPr>
          <a:xfrm>
            <a:off x="209190" y="4410535"/>
            <a:ext cx="11807406" cy="2225866"/>
          </a:xfrm>
          <a:prstGeom prst="rect">
            <a:avLst/>
          </a:prstGeom>
          <a:noFill/>
        </p:spPr>
        <p:txBody>
          <a:bodyPr wrap="square">
            <a:spAutoFit/>
          </a:bodyPr>
          <a:lstStyle/>
          <a:p>
            <a:pPr>
              <a:lnSpc>
                <a:spcPct val="120000"/>
              </a:lnSpc>
              <a:spcBef>
                <a:spcPts val="312"/>
              </a:spcBef>
              <a:buNone/>
            </a:pPr>
            <a:r>
              <a:rPr lang="en-US" sz="1200" dirty="0"/>
              <a:t>Between 2022 and 2019, Torbay’s day visits declined by -12%, albeit a notably smaller drop than England overall (-32%) and consistently stronger than the other regional destinations shown in the chart above including Bournemouth (-22%) and Devon county as a whole (-19%).  This points to a more moderate impact on Torbay day visits during this period and suggests enduring appeal despite the wider market contraction.  While all destinations faced pandemic-related shifts, Torbay’s performance highlights a comparatively resilient local offer.</a:t>
            </a:r>
          </a:p>
          <a:p>
            <a:pPr>
              <a:lnSpc>
                <a:spcPct val="120000"/>
              </a:lnSpc>
              <a:spcBef>
                <a:spcPts val="312"/>
              </a:spcBef>
              <a:buNone/>
            </a:pPr>
            <a:endParaRPr lang="en-US" sz="1200" dirty="0"/>
          </a:p>
          <a:p>
            <a:pPr>
              <a:lnSpc>
                <a:spcPct val="120000"/>
              </a:lnSpc>
              <a:spcBef>
                <a:spcPts val="312"/>
              </a:spcBef>
            </a:pPr>
            <a:r>
              <a:rPr lang="en-US" sz="1200" dirty="0"/>
              <a:t>In contrast to the other destinations in 2023 however, all of whom saw a growth in their day visits, Torbay experienced a -4% decline in day visits compared with 2022.  England overall demonstrated an 8% increase in day visits and Bournemouth a 6% increase, while Cornwall and Dorset both saw modest gains of +3% and Devon county as a whole +2%.  </a:t>
            </a:r>
          </a:p>
          <a:p>
            <a:pPr>
              <a:lnSpc>
                <a:spcPct val="120000"/>
              </a:lnSpc>
              <a:spcBef>
                <a:spcPts val="312"/>
              </a:spcBef>
            </a:pPr>
            <a:endParaRPr lang="en-US" sz="1200" dirty="0"/>
          </a:p>
          <a:p>
            <a:pPr>
              <a:lnSpc>
                <a:spcPct val="120000"/>
              </a:lnSpc>
              <a:spcBef>
                <a:spcPts val="312"/>
              </a:spcBef>
            </a:pPr>
            <a:r>
              <a:rPr lang="en-US" sz="1200" dirty="0"/>
              <a:t>In 2024, Torbay has seen a further -7% decline in day visits, although this is less steep than England’s -12% drop, suggesting relative stability.  Torbay’s day visits performance for 2024 (vs 2023) is the same as Dorset (-7%) and broadly in line with the other South West destinations shown above including Devon county as a whole, Cornwall and Bournemouth (-9% each).</a:t>
            </a:r>
          </a:p>
        </p:txBody>
      </p:sp>
      <p:sp>
        <p:nvSpPr>
          <p:cNvPr id="5" name="TextBox 4">
            <a:extLst>
              <a:ext uri="{FF2B5EF4-FFF2-40B4-BE49-F238E27FC236}">
                <a16:creationId xmlns:a16="http://schemas.microsoft.com/office/drawing/2014/main" id="{17D77C14-2495-7270-A2BD-DB5DFFBD2F4E}"/>
              </a:ext>
            </a:extLst>
          </p:cNvPr>
          <p:cNvSpPr txBox="1"/>
          <p:nvPr/>
        </p:nvSpPr>
        <p:spPr>
          <a:xfrm>
            <a:off x="2434070" y="208549"/>
            <a:ext cx="7167130" cy="1384995"/>
          </a:xfrm>
          <a:prstGeom prst="rect">
            <a:avLst/>
          </a:prstGeom>
          <a:noFill/>
        </p:spPr>
        <p:txBody>
          <a:bodyPr wrap="square">
            <a:spAutoFit/>
          </a:bodyPr>
          <a:lstStyle/>
          <a:p>
            <a:pPr algn="ctr" rtl="0">
              <a:defRPr sz="2800" b="1" i="0" u="none" strike="noStrike" kern="1200" spc="0" baseline="0">
                <a:solidFill>
                  <a:prstClr val="black"/>
                </a:solidFill>
                <a:latin typeface="+mn-lt"/>
                <a:ea typeface="+mn-ea"/>
                <a:cs typeface="+mn-cs"/>
              </a:defRPr>
            </a:pPr>
            <a:r>
              <a:rPr lang="en-US" sz="2800" b="1" dirty="0">
                <a:solidFill>
                  <a:schemeClr val="tx1"/>
                </a:solidFill>
              </a:rPr>
              <a:t>DAY TRIPS</a:t>
            </a:r>
          </a:p>
          <a:p>
            <a:pPr algn="ctr" rtl="0">
              <a:defRPr sz="2800" b="1" i="0" u="none" strike="noStrike" kern="1200" spc="0" baseline="0">
                <a:solidFill>
                  <a:prstClr val="black"/>
                </a:solidFill>
                <a:latin typeface="+mn-lt"/>
                <a:ea typeface="+mn-ea"/>
                <a:cs typeface="+mn-cs"/>
              </a:defRPr>
            </a:pPr>
            <a:r>
              <a:rPr lang="en-US" sz="2800" b="1" dirty="0">
                <a:solidFill>
                  <a:schemeClr val="tx1"/>
                </a:solidFill>
              </a:rPr>
              <a:t>% change between years (excl.</a:t>
            </a:r>
            <a:r>
              <a:rPr lang="en-US" sz="2800" b="1" baseline="0" dirty="0">
                <a:solidFill>
                  <a:schemeClr val="tx1"/>
                </a:solidFill>
              </a:rPr>
              <a:t> pandemic)</a:t>
            </a:r>
          </a:p>
          <a:p>
            <a:pPr algn="ctr" rtl="0">
              <a:defRPr sz="2800" b="1" i="0" u="none" strike="noStrike" kern="1200" spc="0" baseline="0">
                <a:solidFill>
                  <a:prstClr val="black"/>
                </a:solidFill>
                <a:latin typeface="+mn-lt"/>
                <a:ea typeface="+mn-ea"/>
                <a:cs typeface="+mn-cs"/>
              </a:defRPr>
            </a:pPr>
            <a:r>
              <a:rPr lang="en-US" sz="2800" b="1" dirty="0">
                <a:solidFill>
                  <a:schemeClr val="tx1"/>
                </a:solidFill>
              </a:rPr>
              <a:t>2019, 2022-2024</a:t>
            </a:r>
          </a:p>
        </p:txBody>
      </p:sp>
    </p:spTree>
    <p:extLst>
      <p:ext uri="{BB962C8B-B14F-4D97-AF65-F5344CB8AC3E}">
        <p14:creationId xmlns:p14="http://schemas.microsoft.com/office/powerpoint/2010/main" val="1702992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15046-F991-F702-9572-80165F67558D}"/>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6587956D-3A4B-0E58-B8B8-FA6863AFED9C}"/>
              </a:ext>
            </a:extLst>
          </p:cNvPr>
          <p:cNvGraphicFramePr/>
          <p:nvPr>
            <p:extLst>
              <p:ext uri="{D42A27DB-BD31-4B8C-83A1-F6EECF244321}">
                <p14:modId xmlns:p14="http://schemas.microsoft.com/office/powerpoint/2010/main" val="3808784568"/>
              </p:ext>
            </p:extLst>
          </p:nvPr>
        </p:nvGraphicFramePr>
        <p:xfrm>
          <a:off x="224287" y="189783"/>
          <a:ext cx="11714671" cy="3856006"/>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F6DF93E5-1230-624A-AB03-7738B40C293C}"/>
              </a:ext>
            </a:extLst>
          </p:cNvPr>
          <p:cNvSpPr txBox="1"/>
          <p:nvPr/>
        </p:nvSpPr>
        <p:spPr>
          <a:xfrm>
            <a:off x="183310" y="4188936"/>
            <a:ext cx="11824660" cy="2004267"/>
          </a:xfrm>
          <a:prstGeom prst="rect">
            <a:avLst/>
          </a:prstGeom>
          <a:noFill/>
        </p:spPr>
        <p:txBody>
          <a:bodyPr wrap="square">
            <a:spAutoFit/>
          </a:bodyPr>
          <a:lstStyle/>
          <a:p>
            <a:pPr>
              <a:lnSpc>
                <a:spcPct val="120000"/>
              </a:lnSpc>
              <a:spcBef>
                <a:spcPts val="300"/>
              </a:spcBef>
              <a:buNone/>
            </a:pPr>
            <a:r>
              <a:rPr lang="en-US" sz="1200" dirty="0"/>
              <a:t>Despite sector-wide fluctuations, Torbay continues to outperform national trends in recovery and stability.  Compared with 2019, Torbay’s total visit decline in 2022 was just -13%, significantly better than England’s overall performance of -29%.  This positions Torbay as one of the most resilient destinations in the region during this period, retaining a larger proportion of pre-pandemic visits than most of its competitors.</a:t>
            </a:r>
          </a:p>
          <a:p>
            <a:pPr>
              <a:lnSpc>
                <a:spcPct val="120000"/>
              </a:lnSpc>
              <a:spcBef>
                <a:spcPts val="300"/>
              </a:spcBef>
              <a:buNone/>
            </a:pPr>
            <a:endParaRPr lang="en-US" sz="1200" dirty="0"/>
          </a:p>
          <a:p>
            <a:pPr>
              <a:lnSpc>
                <a:spcPct val="120000"/>
              </a:lnSpc>
              <a:spcBef>
                <a:spcPts val="300"/>
              </a:spcBef>
              <a:buNone/>
            </a:pPr>
            <a:r>
              <a:rPr lang="en-US" sz="1200" dirty="0"/>
              <a:t>In 2023, while Torbay saw a modest -5% decrease in total visits compared to 2022 (largely as a result of an estimated decrease in day visits), this came in the context of Devon, Dorset Bournemouth and England all reporting slight increases (1%, 2%, 4% and 7% respectively).</a:t>
            </a:r>
          </a:p>
          <a:p>
            <a:pPr>
              <a:lnSpc>
                <a:spcPct val="120000"/>
              </a:lnSpc>
              <a:spcBef>
                <a:spcPts val="300"/>
              </a:spcBef>
              <a:buNone/>
            </a:pPr>
            <a:endParaRPr lang="en-US" sz="1200" dirty="0"/>
          </a:p>
          <a:p>
            <a:pPr>
              <a:lnSpc>
                <a:spcPct val="120000"/>
              </a:lnSpc>
              <a:spcBef>
                <a:spcPts val="300"/>
              </a:spcBef>
              <a:buNone/>
            </a:pPr>
            <a:r>
              <a:rPr lang="en-US" sz="1200" dirty="0"/>
              <a:t>For 2024, Torbay’s -8% change (compared with 2023) aligns closely with Devon county as a whole, Dorset, Cornwall, and Bournemouth (decreases of -9%, -7%, -8% and -8% respectively).</a:t>
            </a:r>
          </a:p>
        </p:txBody>
      </p:sp>
    </p:spTree>
    <p:extLst>
      <p:ext uri="{BB962C8B-B14F-4D97-AF65-F5344CB8AC3E}">
        <p14:creationId xmlns:p14="http://schemas.microsoft.com/office/powerpoint/2010/main" val="134839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0B739-32B1-9967-34ED-9730627CB40C}"/>
            </a:ext>
          </a:extLst>
        </p:cNvPr>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03C99CCA-541E-F2FB-D26C-169E622682C8}"/>
              </a:ext>
            </a:extLst>
          </p:cNvPr>
          <p:cNvGraphicFramePr/>
          <p:nvPr>
            <p:extLst>
              <p:ext uri="{D42A27DB-BD31-4B8C-83A1-F6EECF244321}">
                <p14:modId xmlns:p14="http://schemas.microsoft.com/office/powerpoint/2010/main" val="3847053403"/>
              </p:ext>
            </p:extLst>
          </p:nvPr>
        </p:nvGraphicFramePr>
        <p:xfrm>
          <a:off x="224287" y="189782"/>
          <a:ext cx="11714671" cy="4714727"/>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a:extLst>
              <a:ext uri="{FF2B5EF4-FFF2-40B4-BE49-F238E27FC236}">
                <a16:creationId xmlns:a16="http://schemas.microsoft.com/office/drawing/2014/main" id="{A54B2D58-92D8-50CE-53DC-90290E603E0E}"/>
              </a:ext>
            </a:extLst>
          </p:cNvPr>
          <p:cNvSpPr/>
          <p:nvPr/>
        </p:nvSpPr>
        <p:spPr>
          <a:xfrm>
            <a:off x="136925" y="4981358"/>
            <a:ext cx="11877275" cy="668516"/>
          </a:xfrm>
          <a:prstGeom prst="rect">
            <a:avLst/>
          </a:prstGeom>
        </p:spPr>
        <p:txBody>
          <a:bodyPr wrap="square">
            <a:spAutoFit/>
          </a:bodyPr>
          <a:lstStyle/>
          <a:p>
            <a:endParaRPr lang="en-GB" sz="1200" dirty="0"/>
          </a:p>
          <a:p>
            <a:endParaRPr lang="en-GB" sz="1200" dirty="0"/>
          </a:p>
          <a:p>
            <a:pPr>
              <a:lnSpc>
                <a:spcPct val="120000"/>
              </a:lnSpc>
              <a:spcAft>
                <a:spcPts val="312"/>
              </a:spcAft>
            </a:pPr>
            <a:endParaRPr lang="en-GB" sz="1200" dirty="0"/>
          </a:p>
        </p:txBody>
      </p:sp>
      <p:sp>
        <p:nvSpPr>
          <p:cNvPr id="4" name="TextBox 3">
            <a:extLst>
              <a:ext uri="{FF2B5EF4-FFF2-40B4-BE49-F238E27FC236}">
                <a16:creationId xmlns:a16="http://schemas.microsoft.com/office/drawing/2014/main" id="{871CC2B5-7C81-2F06-00D2-40FA434B74B9}"/>
              </a:ext>
            </a:extLst>
          </p:cNvPr>
          <p:cNvSpPr txBox="1"/>
          <p:nvPr/>
        </p:nvSpPr>
        <p:spPr>
          <a:xfrm>
            <a:off x="137679" y="5198377"/>
            <a:ext cx="11822258" cy="1484124"/>
          </a:xfrm>
          <a:prstGeom prst="rect">
            <a:avLst/>
          </a:prstGeom>
          <a:noFill/>
        </p:spPr>
        <p:txBody>
          <a:bodyPr wrap="square">
            <a:spAutoFit/>
          </a:bodyPr>
          <a:lstStyle/>
          <a:p>
            <a:pPr>
              <a:lnSpc>
                <a:spcPct val="120000"/>
              </a:lnSpc>
              <a:spcBef>
                <a:spcPts val="312"/>
              </a:spcBef>
              <a:buNone/>
            </a:pPr>
            <a:r>
              <a:rPr lang="en-US" sz="1200" dirty="0"/>
              <a:t>Torbay’s staying visitor spend saw a modest recovery trajectory following the initial drop in 2022 compared to 2019, where spend declined by 6%.  Notably, that drop was less severe than Dorset and </a:t>
            </a:r>
            <a:r>
              <a:rPr lang="en-US" sz="1200" dirty="0" err="1"/>
              <a:t>Bounemouth’s</a:t>
            </a:r>
            <a:r>
              <a:rPr lang="en-US" sz="1200" dirty="0"/>
              <a:t> overall figures (-13% each), underscoring Torbay’s relative resilience in the immediate post-pandemic landscape.</a:t>
            </a:r>
          </a:p>
          <a:p>
            <a:pPr>
              <a:lnSpc>
                <a:spcPct val="120000"/>
              </a:lnSpc>
              <a:spcBef>
                <a:spcPts val="312"/>
              </a:spcBef>
              <a:buNone/>
            </a:pPr>
            <a:endParaRPr lang="en-US" sz="1200" dirty="0"/>
          </a:p>
          <a:p>
            <a:pPr>
              <a:lnSpc>
                <a:spcPct val="120000"/>
              </a:lnSpc>
              <a:spcBef>
                <a:spcPts val="312"/>
              </a:spcBef>
              <a:buNone/>
            </a:pPr>
            <a:r>
              <a:rPr lang="en-US" sz="1200" dirty="0"/>
              <a:t>From 2022 to 2024, Torbay maintained a stable pattern, with only minimal changes of -1% each in both 2023 and 2024.  The 1% decrease in 2024 was the lowest decrease of all the South West areas shown in the chart above including Devon as a whole (-2%), Dorset (-5%), Cornwall (-3%) and Bournemouth (-4%) but is lower the England which saw a 2% increase in all staying visitor spend during the same period</a:t>
            </a:r>
          </a:p>
        </p:txBody>
      </p:sp>
    </p:spTree>
    <p:extLst>
      <p:ext uri="{BB962C8B-B14F-4D97-AF65-F5344CB8AC3E}">
        <p14:creationId xmlns:p14="http://schemas.microsoft.com/office/powerpoint/2010/main" val="2153674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99A5E-1763-6BEE-AA1B-1B663EC494D4}"/>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27297074-D26B-AD4D-5E5E-32A2AE509156}"/>
              </a:ext>
            </a:extLst>
          </p:cNvPr>
          <p:cNvGraphicFramePr/>
          <p:nvPr>
            <p:extLst>
              <p:ext uri="{D42A27DB-BD31-4B8C-83A1-F6EECF244321}">
                <p14:modId xmlns:p14="http://schemas.microsoft.com/office/powerpoint/2010/main" val="1169655307"/>
              </p:ext>
            </p:extLst>
          </p:nvPr>
        </p:nvGraphicFramePr>
        <p:xfrm>
          <a:off x="224287" y="189782"/>
          <a:ext cx="11714671" cy="476668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411FD466-707D-CD7A-0BF1-EE5F26188535}"/>
              </a:ext>
            </a:extLst>
          </p:cNvPr>
          <p:cNvSpPr txBox="1"/>
          <p:nvPr/>
        </p:nvSpPr>
        <p:spPr>
          <a:xfrm>
            <a:off x="186080" y="5075333"/>
            <a:ext cx="11791084" cy="1782667"/>
          </a:xfrm>
          <a:prstGeom prst="rect">
            <a:avLst/>
          </a:prstGeom>
          <a:noFill/>
        </p:spPr>
        <p:txBody>
          <a:bodyPr wrap="square">
            <a:spAutoFit/>
          </a:bodyPr>
          <a:lstStyle/>
          <a:p>
            <a:pPr>
              <a:lnSpc>
                <a:spcPct val="120000"/>
              </a:lnSpc>
              <a:spcBef>
                <a:spcPts val="312"/>
              </a:spcBef>
              <a:buNone/>
            </a:pPr>
            <a:r>
              <a:rPr lang="en-US" sz="1200" dirty="0"/>
              <a:t>In 2022, Torbay’s day visitor spend was down just 3% compared to 2019, a minor dip, especially when set against England’s sharp 30% drop and all other South West destinations included in the chart above who saw decreases of between 9-11%.  This reinforces Torbay’s resilience and ability to sustain visitor engagement despite wider industry challenges.</a:t>
            </a:r>
          </a:p>
          <a:p>
            <a:pPr>
              <a:lnSpc>
                <a:spcPct val="120000"/>
              </a:lnSpc>
              <a:spcBef>
                <a:spcPts val="312"/>
              </a:spcBef>
              <a:buNone/>
            </a:pPr>
            <a:endParaRPr lang="en-US" sz="1200" dirty="0"/>
          </a:p>
          <a:p>
            <a:pPr>
              <a:lnSpc>
                <a:spcPct val="120000"/>
              </a:lnSpc>
              <a:spcBef>
                <a:spcPts val="312"/>
              </a:spcBef>
              <a:buNone/>
            </a:pPr>
            <a:r>
              <a:rPr lang="en-US" sz="1200" dirty="0"/>
              <a:t>The bounce back in 2023 was especially strong, with a 16% uplift compared with 2022, close to the national average and most likely linked largely to inflation and increased costs associated with leisure visits.</a:t>
            </a:r>
          </a:p>
          <a:p>
            <a:pPr>
              <a:lnSpc>
                <a:spcPct val="120000"/>
              </a:lnSpc>
              <a:spcBef>
                <a:spcPts val="312"/>
              </a:spcBef>
              <a:buNone/>
            </a:pPr>
            <a:endParaRPr lang="en-US" sz="1200" dirty="0"/>
          </a:p>
          <a:p>
            <a:pPr>
              <a:lnSpc>
                <a:spcPct val="120000"/>
              </a:lnSpc>
              <a:spcBef>
                <a:spcPts val="312"/>
              </a:spcBef>
              <a:buNone/>
            </a:pPr>
            <a:r>
              <a:rPr lang="en-US" sz="1200" dirty="0"/>
              <a:t>While spend tapered slightly in 2024 (-1%), this mirrors a regional trend and still marks an impressive retention of gains achieved in 2023.</a:t>
            </a:r>
          </a:p>
        </p:txBody>
      </p:sp>
    </p:spTree>
    <p:extLst>
      <p:ext uri="{BB962C8B-B14F-4D97-AF65-F5344CB8AC3E}">
        <p14:creationId xmlns:p14="http://schemas.microsoft.com/office/powerpoint/2010/main" val="3853908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72895-1363-13F8-BBD8-03810E184FB8}"/>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4F9D7A46-0894-2BD6-E75A-70ECDF8B5CB2}"/>
              </a:ext>
            </a:extLst>
          </p:cNvPr>
          <p:cNvGraphicFramePr/>
          <p:nvPr>
            <p:extLst>
              <p:ext uri="{D42A27DB-BD31-4B8C-83A1-F6EECF244321}">
                <p14:modId xmlns:p14="http://schemas.microsoft.com/office/powerpoint/2010/main" val="2784149359"/>
              </p:ext>
            </p:extLst>
          </p:nvPr>
        </p:nvGraphicFramePr>
        <p:xfrm>
          <a:off x="224287" y="163903"/>
          <a:ext cx="11714671" cy="459513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1">
            <a:extLst>
              <a:ext uri="{FF2B5EF4-FFF2-40B4-BE49-F238E27FC236}">
                <a16:creationId xmlns:a16="http://schemas.microsoft.com/office/drawing/2014/main" id="{72159BF2-4DD9-02A8-7092-A20D53C958D3}"/>
              </a:ext>
            </a:extLst>
          </p:cNvPr>
          <p:cNvSpPr>
            <a:spLocks noChangeArrowheads="1"/>
          </p:cNvSpPr>
          <p:nvPr/>
        </p:nvSpPr>
        <p:spPr bwMode="auto">
          <a:xfrm>
            <a:off x="179305" y="4919008"/>
            <a:ext cx="11811804"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1200" i="0" u="none" strike="noStrike" cap="none" normalizeH="0" baseline="0" dirty="0">
                <a:ln>
                  <a:noFill/>
                </a:ln>
                <a:effectLst/>
              </a:rPr>
              <a:t>Torbay’s overall visitor spend decreased by just 5% between 2022 and 2019 (pre-pandemic), matching Devon county as a whole and outperforming Dorset (-12%),  Bournemouth (-13%) and England (-12%).  This signals a notably softer impact and stronger recovery trajectory.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20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200" i="0" u="none" strike="noStrike" cap="none" normalizeH="0" baseline="0" dirty="0">
                <a:ln>
                  <a:noFill/>
                </a:ln>
                <a:effectLst/>
              </a:rPr>
              <a:t>Between 2023 and 2022 Torbay achieved a 4% uplift, slightly below the national average (11%)and the other South West destinations included in </a:t>
            </a:r>
            <a:r>
              <a:rPr lang="en-US" altLang="en-US" sz="1200" dirty="0"/>
              <a:t>the chart </a:t>
            </a:r>
            <a:r>
              <a:rPr kumimoji="0" lang="en-US" altLang="en-US" sz="1200" i="0" u="none" strike="noStrike" cap="none" normalizeH="0" baseline="0" dirty="0">
                <a:ln>
                  <a:noFill/>
                </a:ln>
                <a:effectLst/>
              </a:rPr>
              <a:t>above except for Cornwall (2%).  It’s a solid indicator of regained momentum after earlier losses.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20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200" i="0" u="none" strike="noStrike" cap="none" normalizeH="0" baseline="0" dirty="0">
                <a:ln>
                  <a:noFill/>
                </a:ln>
                <a:effectLst/>
              </a:rPr>
              <a:t>2024 compared with 2023 </a:t>
            </a:r>
            <a:r>
              <a:rPr lang="en-US" altLang="en-US" sz="1200" dirty="0"/>
              <a:t>saw a</a:t>
            </a:r>
            <a:r>
              <a:rPr kumimoji="0" lang="en-US" altLang="en-US" sz="1200" i="0" u="none" strike="noStrike" cap="none" normalizeH="0" baseline="0" dirty="0">
                <a:ln>
                  <a:noFill/>
                </a:ln>
                <a:effectLst/>
              </a:rPr>
              <a:t> minimal decrease of -1% putting Torbay ahead of all the South West comparators included in the chart above</a:t>
            </a:r>
            <a:r>
              <a:rPr lang="en-US" altLang="en-US" sz="1200" dirty="0"/>
              <a:t>.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20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200" i="0" u="none" strike="noStrike" cap="none" normalizeH="0" baseline="0" dirty="0">
                <a:ln>
                  <a:noFill/>
                </a:ln>
                <a:effectLst/>
              </a:rPr>
              <a:t>England’s increase (+4%) sets a new benchmark, but Torbay’s retention levels remain highly competitive regionally. </a:t>
            </a:r>
          </a:p>
          <a:p>
            <a:pPr marR="0" lvl="0" algn="l" defTabSz="914400" rtl="0" eaLnBrk="0" fontAlgn="base" latinLnBrk="0" hangingPunct="0">
              <a:lnSpc>
                <a:spcPct val="100000"/>
              </a:lnSpc>
              <a:spcBef>
                <a:spcPct val="0"/>
              </a:spcBef>
              <a:spcAft>
                <a:spcPct val="0"/>
              </a:spcAft>
              <a:buClrTx/>
              <a:buSzTx/>
              <a:tabLst/>
            </a:pPr>
            <a:endParaRPr kumimoji="0" lang="en-US" altLang="en-US" sz="1200" i="0" u="none" strike="noStrike" cap="none" normalizeH="0" baseline="0" dirty="0">
              <a:ln>
                <a:noFill/>
              </a:ln>
              <a:effectLst/>
            </a:endParaRPr>
          </a:p>
        </p:txBody>
      </p:sp>
    </p:spTree>
    <p:extLst>
      <p:ext uri="{BB962C8B-B14F-4D97-AF65-F5344CB8AC3E}">
        <p14:creationId xmlns:p14="http://schemas.microsoft.com/office/powerpoint/2010/main" val="381393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4BF84-1D9B-8054-7637-B2164E96EDF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531DE61A-F69B-8EC8-B8FA-43AA2B100543}"/>
              </a:ext>
            </a:extLst>
          </p:cNvPr>
          <p:cNvSpPr/>
          <p:nvPr/>
        </p:nvSpPr>
        <p:spPr>
          <a:xfrm>
            <a:off x="594150" y="1690066"/>
            <a:ext cx="11458575" cy="1079398"/>
          </a:xfrm>
          <a:prstGeom prst="rect">
            <a:avLst/>
          </a:prstGeom>
        </p:spPr>
        <p:txBody>
          <a:bodyPr wrap="square" anchor="ctr">
            <a:spAutoFit/>
          </a:bodyPr>
          <a:lstStyle/>
          <a:p>
            <a:pPr>
              <a:lnSpc>
                <a:spcPct val="120000"/>
              </a:lnSpc>
              <a:spcBef>
                <a:spcPts val="312"/>
              </a:spcBef>
            </a:pPr>
            <a:r>
              <a:rPr lang="en-US" sz="1200" dirty="0"/>
              <a:t>The following pages look at tourism performance in Torbay between 2011 and provisional data for 2024, the latest data year available at the time of compiling this report.</a:t>
            </a:r>
          </a:p>
          <a:p>
            <a:pPr>
              <a:lnSpc>
                <a:spcPct val="120000"/>
              </a:lnSpc>
              <a:spcBef>
                <a:spcPts val="312"/>
              </a:spcBef>
            </a:pPr>
            <a:endParaRPr lang="en-US" sz="1200" b="1" dirty="0">
              <a:solidFill>
                <a:srgbClr val="FF0000"/>
              </a:solidFill>
            </a:endParaRPr>
          </a:p>
          <a:p>
            <a:pPr>
              <a:lnSpc>
                <a:spcPct val="120000"/>
              </a:lnSpc>
              <a:spcBef>
                <a:spcPts val="312"/>
              </a:spcBef>
            </a:pPr>
            <a:endParaRPr lang="en-US" sz="1200" dirty="0"/>
          </a:p>
          <a:p>
            <a:pPr>
              <a:lnSpc>
                <a:spcPct val="120000"/>
              </a:lnSpc>
              <a:spcBef>
                <a:spcPts val="312"/>
              </a:spcBef>
              <a:spcAft>
                <a:spcPts val="312"/>
              </a:spcAft>
            </a:pPr>
            <a:endParaRPr lang="en-GB" sz="1200" dirty="0">
              <a:ea typeface="Calibri" panose="020F0502020204030204" pitchFamily="34" charset="0"/>
              <a:cs typeface="Times New Roman" panose="02020603050405020304" pitchFamily="18" charset="0"/>
            </a:endParaRPr>
          </a:p>
        </p:txBody>
      </p:sp>
      <p:sp>
        <p:nvSpPr>
          <p:cNvPr id="23555" name="Slide Number Placeholder 2">
            <a:extLst>
              <a:ext uri="{FF2B5EF4-FFF2-40B4-BE49-F238E27FC236}">
                <a16:creationId xmlns:a16="http://schemas.microsoft.com/office/drawing/2014/main" id="{EB27EC0E-ED65-457B-6434-0A2FF49EAE6E}"/>
              </a:ext>
            </a:extLst>
          </p:cNvPr>
          <p:cNvSpPr>
            <a:spLocks noGrp="1"/>
          </p:cNvSpPr>
          <p:nvPr>
            <p:ph type="sldNum" sz="quarter" idx="12"/>
          </p:nvPr>
        </p:nvSpPr>
        <p:spPr bwMode="auto">
          <a:xfrm>
            <a:off x="8534400" y="6492876"/>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cs typeface="Arial" panose="020B0604020202020204" pitchFamily="34" charset="0"/>
              </a:defRPr>
            </a:lvl1pPr>
            <a:lvl2pPr marL="742950" indent="-285750" eaLnBrk="0" hangingPunct="0">
              <a:defRPr sz="1600">
                <a:solidFill>
                  <a:schemeClr val="tx1"/>
                </a:solidFill>
                <a:latin typeface="Arial" panose="020B0604020202020204" pitchFamily="34" charset="0"/>
                <a:cs typeface="Arial" panose="020B0604020202020204" pitchFamily="34" charset="0"/>
              </a:defRPr>
            </a:lvl2pPr>
            <a:lvl3pPr marL="1143000" indent="-228600" eaLnBrk="0" hangingPunct="0">
              <a:defRPr sz="1600">
                <a:solidFill>
                  <a:schemeClr val="tx1"/>
                </a:solidFill>
                <a:latin typeface="Arial" panose="020B0604020202020204" pitchFamily="34" charset="0"/>
                <a:cs typeface="Arial" panose="020B0604020202020204" pitchFamily="34" charset="0"/>
              </a:defRPr>
            </a:lvl3pPr>
            <a:lvl4pPr marL="1600200" indent="-228600" eaLnBrk="0" hangingPunct="0">
              <a:defRPr sz="1600">
                <a:solidFill>
                  <a:schemeClr val="tx1"/>
                </a:solidFill>
                <a:latin typeface="Arial" panose="020B0604020202020204" pitchFamily="34" charset="0"/>
                <a:cs typeface="Arial" panose="020B0604020202020204" pitchFamily="34" charset="0"/>
              </a:defRPr>
            </a:lvl4pPr>
            <a:lvl5pPr marL="2057400" indent="-228600" eaLnBrk="0" hangingPunct="0">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cs typeface="Arial" panose="020B0604020202020204" pitchFamily="34" charset="0"/>
              </a:defRPr>
            </a:lvl9pPr>
          </a:lstStyle>
          <a:p>
            <a:pPr eaLnBrk="1" hangingPunct="1"/>
            <a:fld id="{5D17689B-680B-42A7-9894-324F3C231BB1}" type="slidenum">
              <a:rPr lang="en-GB" altLang="en-US" sz="1100">
                <a:solidFill>
                  <a:schemeClr val="bg1">
                    <a:lumMod val="65000"/>
                  </a:schemeClr>
                </a:solidFill>
                <a:latin typeface="+mn-lt"/>
              </a:rPr>
              <a:pPr eaLnBrk="1" hangingPunct="1"/>
              <a:t>2</a:t>
            </a:fld>
            <a:endParaRPr lang="en-GB" altLang="en-US" sz="1100" dirty="0">
              <a:solidFill>
                <a:schemeClr val="bg1">
                  <a:lumMod val="65000"/>
                </a:schemeClr>
              </a:solidFill>
              <a:latin typeface="+mn-lt"/>
            </a:endParaRPr>
          </a:p>
        </p:txBody>
      </p:sp>
      <p:sp>
        <p:nvSpPr>
          <p:cNvPr id="6" name="Rectangle 2">
            <a:extLst>
              <a:ext uri="{FF2B5EF4-FFF2-40B4-BE49-F238E27FC236}">
                <a16:creationId xmlns:a16="http://schemas.microsoft.com/office/drawing/2014/main" id="{3EB5B783-B52F-304F-8E3D-54FA275954D7}"/>
              </a:ext>
            </a:extLst>
          </p:cNvPr>
          <p:cNvSpPr txBox="1">
            <a:spLocks noChangeArrowheads="1"/>
          </p:cNvSpPr>
          <p:nvPr/>
        </p:nvSpPr>
        <p:spPr>
          <a:xfrm>
            <a:off x="1493042" y="330553"/>
            <a:ext cx="8986838" cy="965984"/>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b="1" dirty="0">
                <a:latin typeface="+mn-lt"/>
              </a:rPr>
              <a:t>Historical Trend Data</a:t>
            </a:r>
            <a:endParaRPr lang="en-US" sz="3600" b="1" dirty="0">
              <a:latin typeface="+mn-lt"/>
            </a:endParaRPr>
          </a:p>
        </p:txBody>
      </p:sp>
    </p:spTree>
    <p:extLst>
      <p:ext uri="{BB962C8B-B14F-4D97-AF65-F5344CB8AC3E}">
        <p14:creationId xmlns:p14="http://schemas.microsoft.com/office/powerpoint/2010/main" val="250901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74FF0-DD9A-618D-E46B-018EB780CEC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10E8B2B-141E-5C33-D27E-9CB06B22F888}"/>
              </a:ext>
            </a:extLst>
          </p:cNvPr>
          <p:cNvSpPr/>
          <p:nvPr/>
        </p:nvSpPr>
        <p:spPr>
          <a:xfrm>
            <a:off x="604805" y="921639"/>
            <a:ext cx="11458575" cy="5452903"/>
          </a:xfrm>
          <a:prstGeom prst="rect">
            <a:avLst/>
          </a:prstGeom>
        </p:spPr>
        <p:txBody>
          <a:bodyPr wrap="square" anchor="ctr">
            <a:spAutoFit/>
          </a:bodyPr>
          <a:lstStyle/>
          <a:p>
            <a:pPr>
              <a:lnSpc>
                <a:spcPct val="120000"/>
              </a:lnSpc>
              <a:spcBef>
                <a:spcPts val="312"/>
              </a:spcBef>
            </a:pPr>
            <a:r>
              <a:rPr lang="en-GB" sz="1200" noProof="0" dirty="0"/>
              <a:t>The following pages look at forecasts for 2025 and 2026 for tourism activity in Torbay.</a:t>
            </a:r>
          </a:p>
          <a:p>
            <a:pPr>
              <a:lnSpc>
                <a:spcPct val="120000"/>
              </a:lnSpc>
              <a:spcBef>
                <a:spcPts val="312"/>
              </a:spcBef>
            </a:pPr>
            <a:endParaRPr lang="en-GB" sz="800" noProof="0" dirty="0"/>
          </a:p>
          <a:p>
            <a:pPr>
              <a:lnSpc>
                <a:spcPct val="120000"/>
              </a:lnSpc>
              <a:spcBef>
                <a:spcPts val="312"/>
              </a:spcBef>
            </a:pPr>
            <a:r>
              <a:rPr lang="en-GB" sz="1200" b="1" noProof="0" dirty="0"/>
              <a:t>2025</a:t>
            </a:r>
          </a:p>
          <a:p>
            <a:pPr>
              <a:lnSpc>
                <a:spcPct val="120000"/>
              </a:lnSpc>
              <a:spcBef>
                <a:spcPts val="312"/>
              </a:spcBef>
            </a:pPr>
            <a:endParaRPr lang="en-GB" sz="800" noProof="0" dirty="0"/>
          </a:p>
          <a:p>
            <a:pPr>
              <a:lnSpc>
                <a:spcPct val="120000"/>
              </a:lnSpc>
              <a:spcBef>
                <a:spcPts val="312"/>
              </a:spcBef>
            </a:pPr>
            <a:r>
              <a:rPr lang="en-GB" sz="1200" noProof="0" dirty="0"/>
              <a:t>At the time of writing this report (July 2025), performance on the English Riviera appears to be slightly down on 2024 so far with a below par start to the year, but along with the majority of the rest of the country in this respect.  However, local How’s Business data indicates that performance in April and May was much steadier than the first three months of the year with performance levels broadly similar to the corresponding months in 2024 and slightly better than the South West overall.  Provisional data for June currently shows a similar picture to April and May.  With a late booking trend evident so far in 2025 forward booking levels looking beyond June provide no reliable evidence to assist with forecasting further months at this time but that said recent months suggest a bit of optimism for the remainder of the year and perhaps levels may overall remain similar to 2024. </a:t>
            </a:r>
          </a:p>
          <a:p>
            <a:pPr>
              <a:lnSpc>
                <a:spcPct val="120000"/>
              </a:lnSpc>
              <a:spcBef>
                <a:spcPts val="312"/>
              </a:spcBef>
            </a:pPr>
            <a:endParaRPr lang="en-GB" sz="800" noProof="0" dirty="0"/>
          </a:p>
          <a:p>
            <a:pPr>
              <a:lnSpc>
                <a:spcPct val="120000"/>
              </a:lnSpc>
              <a:spcBef>
                <a:spcPts val="312"/>
              </a:spcBef>
            </a:pPr>
            <a:r>
              <a:rPr lang="en-GB" sz="1200" noProof="0" dirty="0"/>
              <a:t>At a national level the latest VisitBritain Sentiment Tracker suggest intentions to take UK trips are broadly similar to 2024 but there are also signs that whilst consumers are undoubtedly still cautious with their spending there are signs of an improvement in perceptions of the cost of living crisis.  </a:t>
            </a:r>
          </a:p>
          <a:p>
            <a:pPr>
              <a:lnSpc>
                <a:spcPct val="120000"/>
              </a:lnSpc>
              <a:spcBef>
                <a:spcPts val="312"/>
              </a:spcBef>
            </a:pPr>
            <a:endParaRPr lang="en-GB" sz="1200" noProof="0" dirty="0"/>
          </a:p>
          <a:p>
            <a:pPr>
              <a:lnSpc>
                <a:spcPct val="120000"/>
              </a:lnSpc>
              <a:spcBef>
                <a:spcPts val="312"/>
              </a:spcBef>
            </a:pPr>
            <a:r>
              <a:rPr lang="en-GB" sz="1200" noProof="0" dirty="0"/>
              <a:t>The latest national domestic tourism survey data released for 2024 (April) follows a similar trend as displayed in the local English Riviera data with both staying and day visits for the year to end of April slightly down compared to 2024 although domestic spend was up for the period.  There is currently no overseas data available for 2025 although the VisitBritain forecast for 2025 estimates that compared to 2024, at a national level they anticipate growth of 5% in visits and 7% in nominal spend (4% in real spend). </a:t>
            </a:r>
          </a:p>
          <a:p>
            <a:pPr>
              <a:lnSpc>
                <a:spcPct val="120000"/>
              </a:lnSpc>
              <a:spcBef>
                <a:spcPts val="312"/>
              </a:spcBef>
            </a:pPr>
            <a:endParaRPr lang="en-GB" sz="800" noProof="0" dirty="0"/>
          </a:p>
          <a:p>
            <a:pPr>
              <a:lnSpc>
                <a:spcPct val="120000"/>
              </a:lnSpc>
              <a:spcBef>
                <a:spcPts val="312"/>
              </a:spcBef>
            </a:pPr>
            <a:r>
              <a:rPr lang="en-GB" sz="1200" noProof="0" dirty="0"/>
              <a:t>National hotel room occupancy to May 2025 suggests similar levels of business to 2024, although short term rental market data suggests business levels are lower than 2024 it is suggested that this is linked to increased supply rather than a change in consumer behaviour.</a:t>
            </a:r>
          </a:p>
          <a:p>
            <a:pPr>
              <a:lnSpc>
                <a:spcPct val="120000"/>
              </a:lnSpc>
              <a:spcBef>
                <a:spcPts val="312"/>
              </a:spcBef>
            </a:pPr>
            <a:endParaRPr lang="en-GB" sz="800" noProof="0" dirty="0"/>
          </a:p>
          <a:p>
            <a:pPr>
              <a:lnSpc>
                <a:spcPct val="120000"/>
              </a:lnSpc>
              <a:spcBef>
                <a:spcPts val="312"/>
              </a:spcBef>
            </a:pPr>
            <a:r>
              <a:rPr lang="en-GB" sz="1200" noProof="0" dirty="0"/>
              <a:t>As a result of the above it’s reasonable to assume that overall in 2025 tourism business levels on the English Riviera are likely to be similar to 2024 overall.  Whilst 2024 was the worst on record in both recent years post pandemic and since the local trend data began this would signify a bottoming out in 2025 with some reason for optimism moving into 2026.</a:t>
            </a:r>
          </a:p>
          <a:p>
            <a:pPr>
              <a:lnSpc>
                <a:spcPct val="120000"/>
              </a:lnSpc>
              <a:spcBef>
                <a:spcPts val="312"/>
              </a:spcBef>
            </a:pPr>
            <a:endParaRPr lang="en-GB" sz="1200" noProof="0" dirty="0"/>
          </a:p>
        </p:txBody>
      </p:sp>
      <p:sp>
        <p:nvSpPr>
          <p:cNvPr id="6" name="Rectangle 2">
            <a:extLst>
              <a:ext uri="{FF2B5EF4-FFF2-40B4-BE49-F238E27FC236}">
                <a16:creationId xmlns:a16="http://schemas.microsoft.com/office/drawing/2014/main" id="{005D4E7E-7DCC-9655-E907-D4C1B7AD9EDE}"/>
              </a:ext>
            </a:extLst>
          </p:cNvPr>
          <p:cNvSpPr txBox="1">
            <a:spLocks noChangeArrowheads="1"/>
          </p:cNvSpPr>
          <p:nvPr/>
        </p:nvSpPr>
        <p:spPr>
          <a:xfrm>
            <a:off x="1482284" y="83127"/>
            <a:ext cx="8986838" cy="965984"/>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b="1" noProof="0" dirty="0">
                <a:latin typeface="+mn-lt"/>
              </a:rPr>
              <a:t>Looking ahead</a:t>
            </a:r>
          </a:p>
        </p:txBody>
      </p:sp>
    </p:spTree>
    <p:extLst>
      <p:ext uri="{BB962C8B-B14F-4D97-AF65-F5344CB8AC3E}">
        <p14:creationId xmlns:p14="http://schemas.microsoft.com/office/powerpoint/2010/main" val="1587727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0A513-A12C-B337-10BD-1243B37D94C0}"/>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02173B3-340E-AB23-7BCB-9F7D97C1B886}"/>
              </a:ext>
            </a:extLst>
          </p:cNvPr>
          <p:cNvSpPr/>
          <p:nvPr/>
        </p:nvSpPr>
        <p:spPr>
          <a:xfrm>
            <a:off x="341611" y="176123"/>
            <a:ext cx="11508778" cy="7122591"/>
          </a:xfrm>
          <a:prstGeom prst="rect">
            <a:avLst/>
          </a:prstGeom>
        </p:spPr>
        <p:txBody>
          <a:bodyPr wrap="square" anchor="ctr">
            <a:spAutoFit/>
          </a:bodyPr>
          <a:lstStyle/>
          <a:p>
            <a:pPr>
              <a:lnSpc>
                <a:spcPct val="120000"/>
              </a:lnSpc>
              <a:spcBef>
                <a:spcPts val="312"/>
              </a:spcBef>
            </a:pPr>
            <a:r>
              <a:rPr lang="en-GB" sz="1200" b="1" noProof="0" dirty="0"/>
              <a:t>2026</a:t>
            </a:r>
          </a:p>
          <a:p>
            <a:pPr>
              <a:lnSpc>
                <a:spcPct val="120000"/>
              </a:lnSpc>
              <a:spcBef>
                <a:spcPts val="312"/>
              </a:spcBef>
            </a:pPr>
            <a:endParaRPr lang="en-GB" sz="800" noProof="0" dirty="0"/>
          </a:p>
          <a:p>
            <a:pPr>
              <a:lnSpc>
                <a:spcPct val="120000"/>
              </a:lnSpc>
              <a:spcBef>
                <a:spcPts val="312"/>
              </a:spcBef>
            </a:pPr>
            <a:r>
              <a:rPr lang="en-GB" sz="1200" noProof="0" dirty="0"/>
              <a:t>Longer term tourism forecasts have not been produced nationally for many years due to things such as the general global turbulence that has been witnessed in recent years conflicts and wars, the increased volatility in the global economy and the impacts of global health pandemics.  Whilst producing figures is still relatively straightforward, it’s hard to produce forecast data that will remain relevant over time in a world which seems to change increasingly quicker than it used to.  As such, even looking ahead to 2026 requires some caution but given what we know of 2025 and how we expect the year to finish overall we can make some estimates of what we feel is likely to happen in 2026 on the English Riviera.</a:t>
            </a:r>
          </a:p>
          <a:p>
            <a:pPr>
              <a:lnSpc>
                <a:spcPct val="120000"/>
              </a:lnSpc>
              <a:spcBef>
                <a:spcPts val="312"/>
              </a:spcBef>
            </a:pPr>
            <a:endParaRPr lang="en-GB" sz="800" noProof="0" dirty="0"/>
          </a:p>
          <a:p>
            <a:pPr>
              <a:lnSpc>
                <a:spcPct val="120000"/>
              </a:lnSpc>
              <a:spcBef>
                <a:spcPts val="312"/>
              </a:spcBef>
            </a:pPr>
            <a:r>
              <a:rPr lang="en-GB" sz="1200" noProof="0" dirty="0"/>
              <a:t>Probably the key factor which will ultimately have the largest influence is the state of the UK economy in 2026.  There’s no doubt that </a:t>
            </a:r>
            <a:r>
              <a:rPr lang="en-GB" sz="1200" dirty="0"/>
              <a:t>a good proportion </a:t>
            </a:r>
            <a:r>
              <a:rPr lang="en-GB" sz="1200" noProof="0" dirty="0"/>
              <a:t>of people have not changed their holiday habits too much in recent years they have certainly been more careful with their spending and a brighter economic outlook could certainly help to alleviate this somewhat.  Those that have cut back on the numbers of holidays they have taken could be encouraged to return to old habits as well.</a:t>
            </a:r>
          </a:p>
          <a:p>
            <a:pPr>
              <a:lnSpc>
                <a:spcPct val="120000"/>
              </a:lnSpc>
              <a:spcBef>
                <a:spcPts val="312"/>
              </a:spcBef>
            </a:pPr>
            <a:endParaRPr lang="en-GB" sz="800" noProof="0" dirty="0"/>
          </a:p>
          <a:p>
            <a:pPr>
              <a:lnSpc>
                <a:spcPct val="120000"/>
              </a:lnSpc>
              <a:spcBef>
                <a:spcPts val="312"/>
              </a:spcBef>
            </a:pPr>
            <a:r>
              <a:rPr lang="en-GB" sz="1200" noProof="0" dirty="0"/>
              <a:t>The latest VisitBritain Sentiment Tracker (June 25) suggests there are signs of an improvement in perceptions of the cost of living crisis with a 6% decrease from May 25 in the proportion saying ‘the worst is still to come’ regards the cost of living crisis (46%),  reflecting recent ease in international trade tension.  This proportion is down from 60% saying the same in April 25.</a:t>
            </a:r>
          </a:p>
          <a:p>
            <a:pPr>
              <a:lnSpc>
                <a:spcPct val="120000"/>
              </a:lnSpc>
              <a:spcBef>
                <a:spcPts val="312"/>
              </a:spcBef>
            </a:pPr>
            <a:endParaRPr lang="en-GB" sz="800" noProof="0" dirty="0"/>
          </a:p>
          <a:p>
            <a:pPr>
              <a:lnSpc>
                <a:spcPct val="120000"/>
              </a:lnSpc>
              <a:spcBef>
                <a:spcPts val="312"/>
              </a:spcBef>
            </a:pPr>
            <a:r>
              <a:rPr lang="en-GB" sz="1200" noProof="0" dirty="0"/>
              <a:t>A recent article published by KPMG on their website supports the VisitBritain assumptions as to reasons for shifting perceptions and predicts a fairly positive end to 2025 with more to come in 2026.</a:t>
            </a:r>
          </a:p>
          <a:p>
            <a:pPr>
              <a:lnSpc>
                <a:spcPct val="120000"/>
              </a:lnSpc>
              <a:spcBef>
                <a:spcPts val="312"/>
              </a:spcBef>
            </a:pPr>
            <a:endParaRPr lang="en-GB" sz="800" noProof="0" dirty="0"/>
          </a:p>
          <a:p>
            <a:pPr>
              <a:lnSpc>
                <a:spcPct val="120000"/>
              </a:lnSpc>
              <a:spcBef>
                <a:spcPts val="312"/>
              </a:spcBef>
            </a:pPr>
            <a:r>
              <a:rPr lang="en-GB" sz="1200" i="1" noProof="0" dirty="0"/>
              <a:t>The UK economic outlook could brighten over the next two years as the economy stands to benefit from easing trade tensions and lower uncertainty arising from potential trade agreements with some of its key trading partners according to KPMG’s European Economic Outlook.</a:t>
            </a:r>
          </a:p>
          <a:p>
            <a:pPr>
              <a:lnSpc>
                <a:spcPct val="120000"/>
              </a:lnSpc>
              <a:spcBef>
                <a:spcPts val="312"/>
              </a:spcBef>
            </a:pPr>
            <a:endParaRPr lang="en-GB" sz="800" i="1" noProof="0" dirty="0"/>
          </a:p>
          <a:p>
            <a:pPr>
              <a:lnSpc>
                <a:spcPct val="120000"/>
              </a:lnSpc>
              <a:spcBef>
                <a:spcPts val="312"/>
              </a:spcBef>
            </a:pPr>
            <a:r>
              <a:rPr lang="en-GB" sz="1200" i="1" noProof="0" dirty="0"/>
              <a:t>A temporary pick up in UK headline inflation is also set to ease by the middle of next year, with inflation set to return to 2% by the middle of 2026. Lower inflation will likely give the Bank of England space to push through a series of steady rate cuts through 2025 and 2026, potentially bringing base rates to 3.25% by the end of 2026.</a:t>
            </a:r>
          </a:p>
          <a:p>
            <a:pPr>
              <a:lnSpc>
                <a:spcPct val="120000"/>
              </a:lnSpc>
              <a:spcBef>
                <a:spcPts val="312"/>
              </a:spcBef>
            </a:pPr>
            <a:endParaRPr lang="en-GB" sz="800" i="1" noProof="0" dirty="0"/>
          </a:p>
          <a:p>
            <a:pPr>
              <a:lnSpc>
                <a:spcPct val="120000"/>
              </a:lnSpc>
              <a:spcBef>
                <a:spcPts val="312"/>
              </a:spcBef>
            </a:pPr>
            <a:r>
              <a:rPr lang="en-GB" sz="1200" i="1" noProof="0" dirty="0"/>
              <a:t>(Source  - </a:t>
            </a:r>
            <a:r>
              <a:rPr lang="en-GB" sz="1200" i="1" noProof="0" dirty="0">
                <a:hlinkClick r:id="rId3"/>
              </a:rPr>
              <a:t>https://kpmg.com/uk/en/media/press-releases/2025/06/uk-gdp-growth.html</a:t>
            </a:r>
            <a:r>
              <a:rPr lang="en-GB" sz="1200" i="1" noProof="0" dirty="0"/>
              <a:t>)</a:t>
            </a:r>
          </a:p>
          <a:p>
            <a:pPr>
              <a:lnSpc>
                <a:spcPct val="120000"/>
              </a:lnSpc>
              <a:spcBef>
                <a:spcPts val="312"/>
              </a:spcBef>
            </a:pPr>
            <a:endParaRPr lang="en-GB" sz="1200" i="1" noProof="0" dirty="0"/>
          </a:p>
          <a:p>
            <a:pPr>
              <a:lnSpc>
                <a:spcPct val="120000"/>
              </a:lnSpc>
              <a:spcBef>
                <a:spcPts val="312"/>
              </a:spcBef>
            </a:pPr>
            <a:r>
              <a:rPr lang="en-GB" sz="1200" noProof="0" dirty="0"/>
              <a:t>Assuming that things stay on this track it’s reasonable to assume that tourism levels on the English Riviera begin to recover from the low points of 2024/25 and return to 2023 levels in terms of visitor numbers (8% growth) in 2026 and perhaps good weather may see the return of 2022 volumes (15% growth).  Whilst the growth estimated is quite a large increase in percentage terms it is quite achievable based upon the volumes of visitors to the resort historically and both scenarios are still below the pre-pandemic levels of 2019.</a:t>
            </a:r>
          </a:p>
          <a:p>
            <a:pPr>
              <a:lnSpc>
                <a:spcPct val="120000"/>
              </a:lnSpc>
              <a:spcBef>
                <a:spcPts val="312"/>
              </a:spcBef>
            </a:pPr>
            <a:endParaRPr lang="en-GB" sz="1200" noProof="0" dirty="0"/>
          </a:p>
          <a:p>
            <a:pPr>
              <a:lnSpc>
                <a:spcPct val="120000"/>
              </a:lnSpc>
              <a:spcBef>
                <a:spcPts val="312"/>
              </a:spcBef>
            </a:pPr>
            <a:endParaRPr lang="en-GB" sz="1200" noProof="0" dirty="0"/>
          </a:p>
        </p:txBody>
      </p:sp>
    </p:spTree>
    <p:extLst>
      <p:ext uri="{BB962C8B-B14F-4D97-AF65-F5344CB8AC3E}">
        <p14:creationId xmlns:p14="http://schemas.microsoft.com/office/powerpoint/2010/main" val="30136606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DFA2DC-D7D4-D506-46C8-A965AF7199EC}"/>
              </a:ext>
            </a:extLst>
          </p:cNvPr>
          <p:cNvSpPr txBox="1"/>
          <p:nvPr/>
        </p:nvSpPr>
        <p:spPr>
          <a:xfrm>
            <a:off x="311727" y="1187625"/>
            <a:ext cx="11637818" cy="5015860"/>
          </a:xfrm>
          <a:prstGeom prst="rect">
            <a:avLst/>
          </a:prstGeom>
          <a:noFill/>
        </p:spPr>
        <p:txBody>
          <a:bodyPr wrap="square">
            <a:spAutoFit/>
          </a:bodyPr>
          <a:lstStyle/>
          <a:p>
            <a:pPr>
              <a:lnSpc>
                <a:spcPct val="120000"/>
              </a:lnSpc>
              <a:spcBef>
                <a:spcPts val="312"/>
              </a:spcBef>
            </a:pPr>
            <a:r>
              <a:rPr lang="en-US" sz="1200" dirty="0"/>
              <a:t>Some of the key findings from this overview of performance in Torbay include:</a:t>
            </a:r>
          </a:p>
          <a:p>
            <a:pPr>
              <a:lnSpc>
                <a:spcPct val="120000"/>
              </a:lnSpc>
              <a:spcBef>
                <a:spcPts val="312"/>
              </a:spcBef>
            </a:pPr>
            <a:endParaRPr lang="en-US" sz="800" b="1" u="sng" dirty="0"/>
          </a:p>
          <a:p>
            <a:pPr>
              <a:lnSpc>
                <a:spcPct val="120000"/>
              </a:lnSpc>
              <a:spcBef>
                <a:spcPts val="312"/>
              </a:spcBef>
            </a:pPr>
            <a:r>
              <a:rPr lang="en-US" sz="1200" b="1" u="sng" dirty="0"/>
              <a:t>Near-full recovery in terms of total visitor spend</a:t>
            </a:r>
          </a:p>
          <a:p>
            <a:pPr>
              <a:lnSpc>
                <a:spcPct val="120000"/>
              </a:lnSpc>
              <a:spcBef>
                <a:spcPts val="312"/>
              </a:spcBef>
            </a:pPr>
            <a:endParaRPr lang="en-US" sz="800" b="1" u="sng" dirty="0"/>
          </a:p>
          <a:p>
            <a:pPr>
              <a:lnSpc>
                <a:spcPct val="120000"/>
              </a:lnSpc>
              <a:spcBef>
                <a:spcPts val="312"/>
              </a:spcBef>
              <a:buNone/>
            </a:pPr>
            <a:r>
              <a:rPr lang="en-US" sz="1200" dirty="0"/>
              <a:t>Torbay’s total visitor spend in 2024 reached £414.6 million, just -1.9% below 2019 pre-pandemic levels.  This represents an almost complete rebound and signals a mature, stabilised market.  Importantly, year-on-year change from 2023 is minimal (-0.9%), showcasing economic consistency and reinforcing confidence in the region’s ability to maintain momentum.</a:t>
            </a:r>
          </a:p>
          <a:p>
            <a:pPr>
              <a:lnSpc>
                <a:spcPct val="120000"/>
              </a:lnSpc>
              <a:spcBef>
                <a:spcPts val="312"/>
              </a:spcBef>
              <a:buNone/>
            </a:pPr>
            <a:endParaRPr lang="en-US" sz="1200" dirty="0"/>
          </a:p>
          <a:p>
            <a:pPr>
              <a:lnSpc>
                <a:spcPct val="120000"/>
              </a:lnSpc>
              <a:spcBef>
                <a:spcPts val="312"/>
              </a:spcBef>
              <a:buNone/>
            </a:pPr>
            <a:r>
              <a:rPr lang="en-US" sz="1200" b="1" u="sng" dirty="0"/>
              <a:t>Standout performance in day visit spend</a:t>
            </a:r>
          </a:p>
          <a:p>
            <a:pPr>
              <a:lnSpc>
                <a:spcPct val="120000"/>
              </a:lnSpc>
              <a:spcBef>
                <a:spcPts val="312"/>
              </a:spcBef>
              <a:buNone/>
            </a:pPr>
            <a:endParaRPr lang="en-US" sz="800" b="1" u="sng" dirty="0"/>
          </a:p>
          <a:p>
            <a:pPr>
              <a:lnSpc>
                <a:spcPct val="120000"/>
              </a:lnSpc>
              <a:spcBef>
                <a:spcPts val="312"/>
              </a:spcBef>
              <a:buNone/>
            </a:pPr>
            <a:r>
              <a:rPr lang="en-US" sz="1200" dirty="0"/>
              <a:t>One of the most encouraging signs is the record-breaking day visitor spend, reaching £137.9 million in 2024, which is 11.2% above 2019.  Torbay’s day trip proposition from scenic coastal experiences to events and food &amp; drink, clearly resonates with visitors and provides a vital component of its tourism portfolio.</a:t>
            </a:r>
          </a:p>
          <a:p>
            <a:pPr>
              <a:lnSpc>
                <a:spcPct val="120000"/>
              </a:lnSpc>
              <a:spcBef>
                <a:spcPts val="312"/>
              </a:spcBef>
              <a:buNone/>
            </a:pPr>
            <a:endParaRPr lang="en-US" sz="1200" dirty="0"/>
          </a:p>
          <a:p>
            <a:pPr>
              <a:lnSpc>
                <a:spcPct val="120000"/>
              </a:lnSpc>
              <a:spcBef>
                <a:spcPts val="312"/>
              </a:spcBef>
            </a:pPr>
            <a:r>
              <a:rPr lang="en-US" sz="1200" b="1" u="sng" dirty="0"/>
              <a:t>Overseas market revival</a:t>
            </a:r>
          </a:p>
          <a:p>
            <a:pPr>
              <a:lnSpc>
                <a:spcPct val="120000"/>
              </a:lnSpc>
              <a:spcBef>
                <a:spcPts val="312"/>
              </a:spcBef>
            </a:pPr>
            <a:endParaRPr lang="en-US" sz="800" u="sng" dirty="0"/>
          </a:p>
          <a:p>
            <a:pPr>
              <a:lnSpc>
                <a:spcPct val="120000"/>
              </a:lnSpc>
              <a:spcBef>
                <a:spcPts val="312"/>
              </a:spcBef>
            </a:pPr>
            <a:r>
              <a:rPr lang="en-US" sz="1200" dirty="0"/>
              <a:t>Overseas staying spend in 2024 reached £43.6 million, up 22.1% on 2019.  Overseas staying trips and nights both increased year-on-year, confirming renewed demand and growing visibility abroad.  </a:t>
            </a:r>
          </a:p>
          <a:p>
            <a:pPr>
              <a:lnSpc>
                <a:spcPct val="120000"/>
              </a:lnSpc>
              <a:spcBef>
                <a:spcPts val="312"/>
              </a:spcBef>
            </a:pPr>
            <a:endParaRPr lang="en-US" sz="1200" dirty="0"/>
          </a:p>
          <a:p>
            <a:pPr>
              <a:lnSpc>
                <a:spcPct val="120000"/>
              </a:lnSpc>
              <a:spcBef>
                <a:spcPts val="312"/>
              </a:spcBef>
            </a:pPr>
            <a:r>
              <a:rPr lang="en-US" sz="1200" b="1" u="sng" dirty="0"/>
              <a:t>Economic value holding steady across segments</a:t>
            </a:r>
          </a:p>
          <a:p>
            <a:pPr>
              <a:lnSpc>
                <a:spcPct val="120000"/>
              </a:lnSpc>
              <a:spcBef>
                <a:spcPts val="312"/>
              </a:spcBef>
            </a:pPr>
            <a:endParaRPr lang="en-US" sz="800" b="1" u="sng" dirty="0"/>
          </a:p>
          <a:p>
            <a:pPr>
              <a:lnSpc>
                <a:spcPct val="120000"/>
              </a:lnSpc>
              <a:spcBef>
                <a:spcPts val="312"/>
              </a:spcBef>
            </a:pPr>
            <a:r>
              <a:rPr lang="en-US" sz="1200" dirty="0"/>
              <a:t>Staying visitor spend (total and domestic) remained nearly flat year-on-year.  All staying spend was down just -0.7% and UK staying spend down only -1%.  </a:t>
            </a:r>
          </a:p>
          <a:p>
            <a:pPr>
              <a:lnSpc>
                <a:spcPct val="120000"/>
              </a:lnSpc>
              <a:spcBef>
                <a:spcPts val="312"/>
              </a:spcBef>
              <a:buNone/>
            </a:pPr>
            <a:endParaRPr lang="en-US" sz="1200" dirty="0"/>
          </a:p>
        </p:txBody>
      </p:sp>
      <p:sp>
        <p:nvSpPr>
          <p:cNvPr id="6" name="Rectangle 2"/>
          <p:cNvSpPr txBox="1">
            <a:spLocks noChangeArrowheads="1"/>
          </p:cNvSpPr>
          <p:nvPr/>
        </p:nvSpPr>
        <p:spPr>
          <a:xfrm>
            <a:off x="1493042" y="330553"/>
            <a:ext cx="8986838" cy="965984"/>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b="1" dirty="0">
                <a:latin typeface="+mn-lt"/>
              </a:rPr>
              <a:t>Conclusions</a:t>
            </a:r>
            <a:endParaRPr lang="en-US" sz="3600" b="1" dirty="0">
              <a:latin typeface="+mn-lt"/>
            </a:endParaRPr>
          </a:p>
        </p:txBody>
      </p:sp>
    </p:spTree>
    <p:extLst>
      <p:ext uri="{BB962C8B-B14F-4D97-AF65-F5344CB8AC3E}">
        <p14:creationId xmlns:p14="http://schemas.microsoft.com/office/powerpoint/2010/main" val="2399211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9CE6E-5753-E00F-33EA-FE552F638C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6593C56-070E-39F7-E84D-F7F246E3E456}"/>
              </a:ext>
            </a:extLst>
          </p:cNvPr>
          <p:cNvSpPr txBox="1"/>
          <p:nvPr/>
        </p:nvSpPr>
        <p:spPr>
          <a:xfrm>
            <a:off x="311727" y="1187625"/>
            <a:ext cx="11637818" cy="3824765"/>
          </a:xfrm>
          <a:prstGeom prst="rect">
            <a:avLst/>
          </a:prstGeom>
          <a:noFill/>
        </p:spPr>
        <p:txBody>
          <a:bodyPr wrap="square">
            <a:spAutoFit/>
          </a:bodyPr>
          <a:lstStyle/>
          <a:p>
            <a:pPr>
              <a:lnSpc>
                <a:spcPct val="120000"/>
              </a:lnSpc>
              <a:spcBef>
                <a:spcPts val="312"/>
              </a:spcBef>
            </a:pPr>
            <a:r>
              <a:rPr lang="en-US" sz="1200" b="1" u="sng" dirty="0"/>
              <a:t>Year-on-year stability indicates market maturity</a:t>
            </a:r>
          </a:p>
          <a:p>
            <a:pPr>
              <a:lnSpc>
                <a:spcPct val="120000"/>
              </a:lnSpc>
              <a:spcBef>
                <a:spcPts val="312"/>
              </a:spcBef>
            </a:pPr>
            <a:endParaRPr lang="en-US" sz="1200" b="1" u="sng" dirty="0"/>
          </a:p>
          <a:p>
            <a:pPr>
              <a:lnSpc>
                <a:spcPct val="120000"/>
              </a:lnSpc>
              <a:spcBef>
                <a:spcPts val="312"/>
              </a:spcBef>
            </a:pPr>
            <a:r>
              <a:rPr lang="en-US" sz="1200" dirty="0"/>
              <a:t>Torbay has demonstrated low volatility between 2023 and 2024 including staying trips (-2.5%), day visits (-7.1%) and total visits (-8.1%).  The retention of 2023 levels suggests a bottoming-out effect, creating a springboard for recovery into 2025 and beyond.</a:t>
            </a:r>
          </a:p>
          <a:p>
            <a:pPr>
              <a:lnSpc>
                <a:spcPct val="120000"/>
              </a:lnSpc>
              <a:spcBef>
                <a:spcPts val="312"/>
              </a:spcBef>
              <a:buNone/>
            </a:pPr>
            <a:endParaRPr lang="en-US" sz="1200" dirty="0"/>
          </a:p>
          <a:p>
            <a:pPr>
              <a:lnSpc>
                <a:spcPct val="120000"/>
              </a:lnSpc>
              <a:spcBef>
                <a:spcPts val="312"/>
              </a:spcBef>
            </a:pPr>
            <a:r>
              <a:rPr lang="en-US" sz="1200" b="1" u="sng" dirty="0"/>
              <a:t>Outperforming regional comparators</a:t>
            </a:r>
          </a:p>
          <a:p>
            <a:pPr>
              <a:lnSpc>
                <a:spcPct val="120000"/>
              </a:lnSpc>
              <a:spcBef>
                <a:spcPts val="312"/>
              </a:spcBef>
            </a:pPr>
            <a:endParaRPr lang="en-US" sz="1200" dirty="0"/>
          </a:p>
          <a:p>
            <a:pPr>
              <a:lnSpc>
                <a:spcPct val="120000"/>
              </a:lnSpc>
              <a:spcBef>
                <a:spcPts val="312"/>
              </a:spcBef>
            </a:pPr>
            <a:r>
              <a:rPr lang="en-US" sz="1200" dirty="0"/>
              <a:t>Torbay’s post-pandemic journey has, in many cases, exceeded or matched other South West destinations.  Its spend trajectory from 2019 to 2022 (-5%) outperformed Dorset, Bournemouth and England overall.  In 2024, Torbay recorded the smallest decline in staying trips compared with 2023 among its regional peers.  While day visit volumes dipped, Torbay’s spend remained elevated, unlike many comparators. </a:t>
            </a:r>
          </a:p>
          <a:p>
            <a:pPr>
              <a:lnSpc>
                <a:spcPct val="120000"/>
              </a:lnSpc>
              <a:spcBef>
                <a:spcPts val="312"/>
              </a:spcBef>
            </a:pPr>
            <a:endParaRPr lang="en-US" sz="1200" b="1" u="sng" dirty="0"/>
          </a:p>
          <a:p>
            <a:pPr>
              <a:lnSpc>
                <a:spcPct val="120000"/>
              </a:lnSpc>
              <a:spcBef>
                <a:spcPts val="312"/>
              </a:spcBef>
            </a:pPr>
            <a:r>
              <a:rPr lang="en-US" sz="1200" b="1" u="sng" dirty="0"/>
              <a:t>Likely growth in 2026</a:t>
            </a:r>
          </a:p>
          <a:p>
            <a:pPr>
              <a:lnSpc>
                <a:spcPct val="120000"/>
              </a:lnSpc>
              <a:spcBef>
                <a:spcPts val="312"/>
              </a:spcBef>
            </a:pPr>
            <a:endParaRPr lang="en-US" sz="1200" b="1" u="sng" dirty="0"/>
          </a:p>
          <a:p>
            <a:pPr>
              <a:lnSpc>
                <a:spcPct val="120000"/>
              </a:lnSpc>
              <a:spcBef>
                <a:spcPts val="312"/>
              </a:spcBef>
            </a:pPr>
            <a:r>
              <a:rPr lang="en-US" sz="1200" dirty="0"/>
              <a:t>Current forecasts suggest a likely growth in day and staying visits to Torbay during 2026, but a brighter economic outlook will be crucial to this in driving these visits amongst consumers.</a:t>
            </a:r>
          </a:p>
          <a:p>
            <a:pPr>
              <a:lnSpc>
                <a:spcPct val="120000"/>
              </a:lnSpc>
              <a:spcBef>
                <a:spcPts val="312"/>
              </a:spcBef>
              <a:buNone/>
            </a:pPr>
            <a:endParaRPr lang="en-US" sz="1200" dirty="0"/>
          </a:p>
        </p:txBody>
      </p:sp>
      <p:sp>
        <p:nvSpPr>
          <p:cNvPr id="6" name="Rectangle 2">
            <a:extLst>
              <a:ext uri="{FF2B5EF4-FFF2-40B4-BE49-F238E27FC236}">
                <a16:creationId xmlns:a16="http://schemas.microsoft.com/office/drawing/2014/main" id="{54D402C0-FE93-4063-99DC-50BC6DE1F975}"/>
              </a:ext>
            </a:extLst>
          </p:cNvPr>
          <p:cNvSpPr txBox="1">
            <a:spLocks noChangeArrowheads="1"/>
          </p:cNvSpPr>
          <p:nvPr/>
        </p:nvSpPr>
        <p:spPr>
          <a:xfrm>
            <a:off x="1493042" y="330553"/>
            <a:ext cx="8986838" cy="965984"/>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GB" sz="3600" b="1" dirty="0">
                <a:latin typeface="+mn-lt"/>
              </a:rPr>
              <a:t>Conclusions</a:t>
            </a:r>
            <a:endParaRPr lang="en-US" sz="3600" b="1" dirty="0">
              <a:latin typeface="+mn-lt"/>
            </a:endParaRPr>
          </a:p>
        </p:txBody>
      </p:sp>
    </p:spTree>
    <p:extLst>
      <p:ext uri="{BB962C8B-B14F-4D97-AF65-F5344CB8AC3E}">
        <p14:creationId xmlns:p14="http://schemas.microsoft.com/office/powerpoint/2010/main" val="741410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11624" y="2235520"/>
            <a:ext cx="6264696" cy="1107996"/>
          </a:xfrm>
          <a:prstGeom prst="rect">
            <a:avLst/>
          </a:prstGeom>
          <a:noFill/>
        </p:spPr>
        <p:txBody>
          <a:bodyPr wrap="square" rtlCol="0">
            <a:spAutoFit/>
          </a:bodyPr>
          <a:lstStyle/>
          <a:p>
            <a:pPr algn="ctr"/>
            <a:r>
              <a:rPr lang="en-GB" sz="2200" b="1" dirty="0"/>
              <a:t>English Riviera BID</a:t>
            </a:r>
          </a:p>
          <a:p>
            <a:pPr algn="ctr"/>
            <a:r>
              <a:rPr lang="en-GB" sz="2200" b="1" dirty="0"/>
              <a:t>Tourism Volume &amp; Value Performance</a:t>
            </a:r>
            <a:br>
              <a:rPr lang="en-GB" sz="2200" b="1" dirty="0"/>
            </a:br>
            <a:r>
              <a:rPr lang="en-GB" sz="2200" b="1" dirty="0"/>
              <a:t>2011-2024*</a:t>
            </a:r>
            <a:endParaRPr lang="en-GB" sz="2200"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84032" y="3740617"/>
            <a:ext cx="1559818" cy="1012134"/>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7768" y="3786427"/>
            <a:ext cx="1606104" cy="857984"/>
          </a:xfrm>
          <a:prstGeom prst="rect">
            <a:avLst/>
          </a:prstGeom>
        </p:spPr>
      </p:pic>
      <p:grpSp>
        <p:nvGrpSpPr>
          <p:cNvPr id="11" name="Group 21"/>
          <p:cNvGrpSpPr>
            <a:grpSpLocks/>
          </p:cNvGrpSpPr>
          <p:nvPr/>
        </p:nvGrpSpPr>
        <p:grpSpPr bwMode="auto">
          <a:xfrm>
            <a:off x="0" y="5568950"/>
            <a:ext cx="12192000" cy="1289050"/>
            <a:chOff x="0" y="5569666"/>
            <a:chExt cx="9144000" cy="1288334"/>
          </a:xfrm>
        </p:grpSpPr>
        <p:pic>
          <p:nvPicPr>
            <p:cNvPr id="12" name="Picture 2" descr="Explore South Devon">
              <a:hlinkClick r:id="rId5"/>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5569666"/>
              <a:ext cx="1824545"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paignton">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13851" y="5569666"/>
              <a:ext cx="1750038"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descr="brixham">
              <a:hlinkClick r:id="rId9"/>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63889" y="5569666"/>
              <a:ext cx="1880328"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descr="Babbacombe">
              <a:hlinkClick r:id="rId11"/>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44217" y="5569666"/>
              <a:ext cx="1872207"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torquay">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16424" y="5569666"/>
              <a:ext cx="1827576" cy="1288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TextBox 3">
            <a:extLst>
              <a:ext uri="{FF2B5EF4-FFF2-40B4-BE49-F238E27FC236}">
                <a16:creationId xmlns:a16="http://schemas.microsoft.com/office/drawing/2014/main" id="{7CA496A6-B7A1-F03E-ABC5-78DF04241452}"/>
              </a:ext>
            </a:extLst>
          </p:cNvPr>
          <p:cNvSpPr txBox="1"/>
          <p:nvPr/>
        </p:nvSpPr>
        <p:spPr>
          <a:xfrm>
            <a:off x="76201" y="5190067"/>
            <a:ext cx="4512733" cy="261610"/>
          </a:xfrm>
          <a:prstGeom prst="rect">
            <a:avLst/>
          </a:prstGeom>
          <a:noFill/>
        </p:spPr>
        <p:txBody>
          <a:bodyPr wrap="square" rtlCol="0">
            <a:spAutoFit/>
          </a:bodyPr>
          <a:lstStyle/>
          <a:p>
            <a:r>
              <a:rPr lang="en-GB" sz="1100" b="1" i="1" dirty="0"/>
              <a:t>*2024 data is currently provisional</a:t>
            </a:r>
          </a:p>
        </p:txBody>
      </p:sp>
    </p:spTree>
    <p:extLst>
      <p:ext uri="{BB962C8B-B14F-4D97-AF65-F5344CB8AC3E}">
        <p14:creationId xmlns:p14="http://schemas.microsoft.com/office/powerpoint/2010/main" val="443829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1762564371"/>
              </p:ext>
            </p:extLst>
          </p:nvPr>
        </p:nvGraphicFramePr>
        <p:xfrm>
          <a:off x="224287" y="189782"/>
          <a:ext cx="11714671" cy="467316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136925" y="4981358"/>
            <a:ext cx="11877275" cy="668516"/>
          </a:xfrm>
          <a:prstGeom prst="rect">
            <a:avLst/>
          </a:prstGeom>
        </p:spPr>
        <p:txBody>
          <a:bodyPr wrap="square">
            <a:spAutoFit/>
          </a:bodyPr>
          <a:lstStyle/>
          <a:p>
            <a:endParaRPr lang="en-GB" sz="1200" dirty="0"/>
          </a:p>
          <a:p>
            <a:endParaRPr lang="en-GB" sz="1200" dirty="0"/>
          </a:p>
          <a:p>
            <a:pPr>
              <a:lnSpc>
                <a:spcPct val="120000"/>
              </a:lnSpc>
              <a:spcAft>
                <a:spcPts val="312"/>
              </a:spcAft>
            </a:pPr>
            <a:endParaRPr lang="en-GB" sz="1200" dirty="0"/>
          </a:p>
        </p:txBody>
      </p:sp>
      <p:sp>
        <p:nvSpPr>
          <p:cNvPr id="4" name="Rectangle 2">
            <a:extLst>
              <a:ext uri="{FF2B5EF4-FFF2-40B4-BE49-F238E27FC236}">
                <a16:creationId xmlns:a16="http://schemas.microsoft.com/office/drawing/2014/main" id="{F47822DC-F936-50B0-417A-44792D2D8C15}"/>
              </a:ext>
            </a:extLst>
          </p:cNvPr>
          <p:cNvSpPr>
            <a:spLocks noChangeArrowheads="1"/>
          </p:cNvSpPr>
          <p:nvPr/>
        </p:nvSpPr>
        <p:spPr bwMode="auto">
          <a:xfrm>
            <a:off x="138223" y="5148377"/>
            <a:ext cx="11863277" cy="1484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kumimoji="0" lang="en-US" altLang="en-US" sz="1200" i="0" u="none" strike="noStrike" cap="none" normalizeH="0" baseline="0" dirty="0">
                <a:ln>
                  <a:noFill/>
                </a:ln>
                <a:solidFill>
                  <a:schemeClr val="tx1"/>
                </a:solidFill>
                <a:effectLst/>
              </a:rPr>
              <a:t>All staying trips in Torbay decreased slightly from 860,500 in 2023 to 839,400 in 2024, a -2.5% change.  While modest, this mirrors regional patterns and suggests a soft landing rather than a sharp decline.  Compared to pre-pandemic levels (1,110,100 trips in 2019), 2024 staying trips reflect a 24.5% decrease.  However, this needs to be viewed in the broader context of market shifts, changing travel habits, and competitive pressures post-COVID.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Despite a reduction in volume since 2019, Torbay’s near-stable performance between 2023 and 2024 shows resilience in retaining visitor interest.  The very fact that staying trips haven’t sharply declined post-pandemic and are holding relatively steady year-on-year, reflects Torbay’s enduring appeal and potential for recovery growth.  </a:t>
            </a:r>
          </a:p>
        </p:txBody>
      </p:sp>
    </p:spTree>
    <p:extLst>
      <p:ext uri="{BB962C8B-B14F-4D97-AF65-F5344CB8AC3E}">
        <p14:creationId xmlns:p14="http://schemas.microsoft.com/office/powerpoint/2010/main" val="356810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53710982"/>
              </p:ext>
            </p:extLst>
          </p:nvPr>
        </p:nvGraphicFramePr>
        <p:xfrm>
          <a:off x="255460" y="189781"/>
          <a:ext cx="11757042" cy="4517301"/>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201581" y="4787404"/>
            <a:ext cx="11757042" cy="1744195"/>
          </a:xfrm>
          <a:prstGeom prst="rect">
            <a:avLst/>
          </a:prstGeom>
        </p:spPr>
        <p:txBody>
          <a:bodyPr wrap="square">
            <a:spAutoFit/>
          </a:bodyPr>
          <a:lstStyle/>
          <a:p>
            <a:pPr>
              <a:lnSpc>
                <a:spcPct val="120000"/>
              </a:lnSpc>
              <a:spcBef>
                <a:spcPts val="312"/>
              </a:spcBef>
            </a:pPr>
            <a:r>
              <a:rPr lang="en-US" sz="1200" dirty="0"/>
              <a:t>Torbay recorded 759,000 UK staying trips in 2024, a -2.8% decline from 2023’s 781,000 trips, continuing the gentle downtrend observed since 2022.  Compared to the 2019 pre-pandemic figure of 1,020,000 trips, 2024 reflects a -25.6% decrease.</a:t>
            </a:r>
          </a:p>
          <a:p>
            <a:pPr>
              <a:lnSpc>
                <a:spcPct val="120000"/>
              </a:lnSpc>
              <a:spcBef>
                <a:spcPts val="312"/>
              </a:spcBef>
            </a:pPr>
            <a:endParaRPr lang="en-US" sz="1200" dirty="0"/>
          </a:p>
          <a:p>
            <a:pPr>
              <a:lnSpc>
                <a:spcPct val="120000"/>
              </a:lnSpc>
              <a:spcBef>
                <a:spcPts val="312"/>
              </a:spcBef>
            </a:pPr>
            <a:r>
              <a:rPr lang="en-US" sz="1200" dirty="0"/>
              <a:t>While 2024 trip volumes remain below historic highs, the year-on-year change from 2023 is relatively modest, indicating stabilisation.  This points to a consolidating market that, despite pandemic-era challenges, continues to attract a substantial number of domestic overnight visitors.  Torbay’s enduring visitor appeal provides a solid platform for strategic growth, and with the right interventions, there’s clear opportunity to build back toward pre-2019 performance levels.</a:t>
            </a:r>
          </a:p>
          <a:p>
            <a:pPr>
              <a:lnSpc>
                <a:spcPct val="120000"/>
              </a:lnSpc>
              <a:spcBef>
                <a:spcPts val="312"/>
              </a:spcBef>
              <a:spcAft>
                <a:spcPts val="312"/>
              </a:spcAft>
            </a:pPr>
            <a:endParaRPr lang="en-GB" sz="1200" dirty="0"/>
          </a:p>
        </p:txBody>
      </p:sp>
    </p:spTree>
    <p:extLst>
      <p:ext uri="{BB962C8B-B14F-4D97-AF65-F5344CB8AC3E}">
        <p14:creationId xmlns:p14="http://schemas.microsoft.com/office/powerpoint/2010/main" val="375813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1374820789"/>
              </p:ext>
            </p:extLst>
          </p:nvPr>
        </p:nvGraphicFramePr>
        <p:xfrm>
          <a:off x="261937" y="189782"/>
          <a:ext cx="11677022" cy="4553668"/>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89861A83-B500-CA3F-A33B-08B58384DAB0}"/>
              </a:ext>
            </a:extLst>
          </p:cNvPr>
          <p:cNvSpPr>
            <a:spLocks noChangeArrowheads="1"/>
          </p:cNvSpPr>
          <p:nvPr/>
        </p:nvSpPr>
        <p:spPr bwMode="auto">
          <a:xfrm>
            <a:off x="198410" y="5122556"/>
            <a:ext cx="11792308" cy="12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lang="en-US" altLang="en-US" sz="1200" dirty="0"/>
              <a:t>In 2024 o</a:t>
            </a:r>
            <a:r>
              <a:rPr kumimoji="0" lang="en-US" altLang="en-US" sz="1200" i="0" u="none" strike="noStrike" cap="none" normalizeH="0" baseline="0" dirty="0">
                <a:ln>
                  <a:noFill/>
                </a:ln>
                <a:solidFill>
                  <a:schemeClr val="tx1"/>
                </a:solidFill>
                <a:effectLst/>
              </a:rPr>
              <a:t>verseas staying nights saw a 2.6% increase, rising from 435,500 in 2023 to 447,800 in 2024.  This modest uplift reflects positive momentum in the international market.  Despite the growth, 2024 figures remain 10.3% below the 2019 benchmark of 499,300 nights, a gap that continues to close gradually after the steep pandemic-era declines.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Torbay’s overseas visitor recovery remains on track with 2024 marking another step forward.  While still short of pre-pandemic volumes, the consistent year-on-year growth showcases strengthening international interest and bolsters confidence in the destination’s visibility abroad.  </a:t>
            </a:r>
          </a:p>
        </p:txBody>
      </p:sp>
    </p:spTree>
    <p:extLst>
      <p:ext uri="{BB962C8B-B14F-4D97-AF65-F5344CB8AC3E}">
        <p14:creationId xmlns:p14="http://schemas.microsoft.com/office/powerpoint/2010/main" val="3134905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63289523"/>
              </p:ext>
            </p:extLst>
          </p:nvPr>
        </p:nvGraphicFramePr>
        <p:xfrm>
          <a:off x="224287" y="189783"/>
          <a:ext cx="11725257" cy="483941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1B5B2F4C-C277-FF62-93B4-6EEBD8F64A5E}"/>
              </a:ext>
            </a:extLst>
          </p:cNvPr>
          <p:cNvSpPr txBox="1"/>
          <p:nvPr/>
        </p:nvSpPr>
        <p:spPr>
          <a:xfrm>
            <a:off x="183310" y="5081804"/>
            <a:ext cx="11816033" cy="1705723"/>
          </a:xfrm>
          <a:prstGeom prst="rect">
            <a:avLst/>
          </a:prstGeom>
          <a:noFill/>
        </p:spPr>
        <p:txBody>
          <a:bodyPr wrap="square">
            <a:spAutoFit/>
          </a:bodyPr>
          <a:lstStyle/>
          <a:p>
            <a:pPr>
              <a:lnSpc>
                <a:spcPct val="120000"/>
              </a:lnSpc>
              <a:spcBef>
                <a:spcPts val="312"/>
              </a:spcBef>
            </a:pPr>
            <a:r>
              <a:rPr lang="en-US" sz="1200" dirty="0"/>
              <a:t>Day visits fell from 2.91 million in 2023 to 2.70 million in 2024, a -7.1% decrease.  While not insignificant, this drop reflects wider sector trends and potential variability in seasonal demand or local travel patterns.  Against the pre-pandemic baseline of 3.43 million, 2024 day visits are down -21.3%, part of a longer-term recalibration seen across many visitor destinations since 2020.</a:t>
            </a:r>
          </a:p>
          <a:p>
            <a:pPr>
              <a:lnSpc>
                <a:spcPct val="120000"/>
              </a:lnSpc>
              <a:spcBef>
                <a:spcPts val="312"/>
              </a:spcBef>
              <a:buNone/>
            </a:pPr>
            <a:endParaRPr lang="en-US" sz="1200" dirty="0"/>
          </a:p>
          <a:p>
            <a:pPr>
              <a:lnSpc>
                <a:spcPct val="120000"/>
              </a:lnSpc>
              <a:spcBef>
                <a:spcPts val="312"/>
              </a:spcBef>
              <a:buNone/>
            </a:pPr>
            <a:r>
              <a:rPr lang="en-US" sz="1200" dirty="0"/>
              <a:t>Although day visit volumes remain below historic highs, Torbay still attracted more than 2.7 million visits in 2024 — a clear indication of its enduring draw.  The gradual adjustment in visitor habits post-COVID is stabilising and with targeted experience offerings and regional day-out marketing, there's a strong platform to stimulate renewed growth and reconnect with past performance benchmarks.</a:t>
            </a:r>
          </a:p>
        </p:txBody>
      </p:sp>
    </p:spTree>
    <p:extLst>
      <p:ext uri="{BB962C8B-B14F-4D97-AF65-F5344CB8AC3E}">
        <p14:creationId xmlns:p14="http://schemas.microsoft.com/office/powerpoint/2010/main" val="827869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2465132307"/>
              </p:ext>
            </p:extLst>
          </p:nvPr>
        </p:nvGraphicFramePr>
        <p:xfrm>
          <a:off x="135082" y="259183"/>
          <a:ext cx="11819659" cy="4795896"/>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7C8321A6-0D53-C4A2-3BF9-1D722598F305}"/>
              </a:ext>
            </a:extLst>
          </p:cNvPr>
          <p:cNvSpPr>
            <a:spLocks noChangeArrowheads="1"/>
          </p:cNvSpPr>
          <p:nvPr/>
        </p:nvSpPr>
        <p:spPr bwMode="auto">
          <a:xfrm>
            <a:off x="146648" y="5613556"/>
            <a:ext cx="11964838" cy="780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kumimoji="0" lang="en-US" altLang="en-US" sz="1200" i="0" u="none" strike="noStrike" cap="none" normalizeH="0" baseline="0" dirty="0">
                <a:ln>
                  <a:noFill/>
                </a:ln>
                <a:solidFill>
                  <a:schemeClr val="tx1"/>
                </a:solidFill>
                <a:effectLst/>
              </a:rPr>
              <a:t>Total visits in 2024 reached 3.46 million, representing a -8.1% decrease from 3.77 million in 2023.  This signals a slight softening in demand, potentially reflecting economic or behavioural shifts across the market.  Compared to the 4.54 million visits recorded in 2019, 2024 is down -23.8%, still a notable gap, though narrowing relative to the pandemic lows of 2020 and 2021.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771391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3421086874"/>
              </p:ext>
            </p:extLst>
          </p:nvPr>
        </p:nvGraphicFramePr>
        <p:xfrm>
          <a:off x="224287" y="189782"/>
          <a:ext cx="11777213" cy="4235569"/>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17719" y="4520753"/>
            <a:ext cx="6925235" cy="275588"/>
          </a:xfrm>
          <a:prstGeom prst="rect">
            <a:avLst/>
          </a:prstGeom>
        </p:spPr>
        <p:txBody>
          <a:bodyPr wrap="square">
            <a:spAutoFit/>
          </a:bodyPr>
          <a:lstStyle/>
          <a:p>
            <a:pPr>
              <a:lnSpc>
                <a:spcPct val="115000"/>
              </a:lnSpc>
              <a:spcAft>
                <a:spcPts val="1000"/>
              </a:spcAft>
            </a:pPr>
            <a:r>
              <a:rPr lang="en-GB" sz="1100" b="1" i="1" dirty="0"/>
              <a:t>*Please note figures are not adjusted to account for inflation.</a:t>
            </a:r>
            <a:r>
              <a:rPr lang="en-GB" sz="1100" b="1" i="1" dirty="0">
                <a:effectLst/>
                <a:ea typeface="Calibri" panose="020F0502020204030204" pitchFamily="34" charset="0"/>
                <a:cs typeface="Times New Roman" panose="02020603050405020304" pitchFamily="18" charset="0"/>
              </a:rPr>
              <a:t>  </a:t>
            </a:r>
          </a:p>
        </p:txBody>
      </p:sp>
      <p:sp>
        <p:nvSpPr>
          <p:cNvPr id="2" name="Rectangle 1">
            <a:extLst>
              <a:ext uri="{FF2B5EF4-FFF2-40B4-BE49-F238E27FC236}">
                <a16:creationId xmlns:a16="http://schemas.microsoft.com/office/drawing/2014/main" id="{C726255A-95E3-ADA6-F912-6E9B226091AF}"/>
              </a:ext>
            </a:extLst>
          </p:cNvPr>
          <p:cNvSpPr>
            <a:spLocks noChangeArrowheads="1"/>
          </p:cNvSpPr>
          <p:nvPr/>
        </p:nvSpPr>
        <p:spPr bwMode="auto">
          <a:xfrm>
            <a:off x="155275" y="5180332"/>
            <a:ext cx="11869947" cy="12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lang="en-US" altLang="en-US" sz="1200" dirty="0"/>
              <a:t>All staying s</a:t>
            </a:r>
            <a:r>
              <a:rPr kumimoji="0" lang="en-US" altLang="en-US" sz="1200" i="0" u="none" strike="noStrike" cap="none" normalizeH="0" baseline="0" dirty="0">
                <a:ln>
                  <a:noFill/>
                </a:ln>
                <a:solidFill>
                  <a:schemeClr val="tx1"/>
                </a:solidFill>
                <a:effectLst/>
              </a:rPr>
              <a:t>pend in Torbay declined slightly from £278.7 million in 2023 to £276.7 million in 2024, a -0.7% change, reflecting near-stability and a strong hold on previous recovery gains.  Compared to £298.7 million in 2019, 2024 sits at -7.4% below pre-pandemic levels.  Despite this gap, the figures demonstrate a lasting rebound from the steep 2020 dip (£133.6 million), with sustained post-pandemic recovery visible across 2021 to 2024.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Torbay’s staying visitor economy has held impressively steady with 2024 spend levels showing only minimal softening from the previous year.  </a:t>
            </a:r>
          </a:p>
        </p:txBody>
      </p:sp>
    </p:spTree>
    <p:extLst>
      <p:ext uri="{BB962C8B-B14F-4D97-AF65-F5344CB8AC3E}">
        <p14:creationId xmlns:p14="http://schemas.microsoft.com/office/powerpoint/2010/main" val="2299046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extLst>
              <p:ext uri="{D42A27DB-BD31-4B8C-83A1-F6EECF244321}">
                <p14:modId xmlns:p14="http://schemas.microsoft.com/office/powerpoint/2010/main" val="3353962251"/>
              </p:ext>
            </p:extLst>
          </p:nvPr>
        </p:nvGraphicFramePr>
        <p:xfrm>
          <a:off x="224287" y="189783"/>
          <a:ext cx="11716701" cy="4425349"/>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55755" y="4712604"/>
            <a:ext cx="6925235" cy="275588"/>
          </a:xfrm>
          <a:prstGeom prst="rect">
            <a:avLst/>
          </a:prstGeom>
        </p:spPr>
        <p:txBody>
          <a:bodyPr wrap="square">
            <a:spAutoFit/>
          </a:bodyPr>
          <a:lstStyle/>
          <a:p>
            <a:pPr>
              <a:lnSpc>
                <a:spcPct val="115000"/>
              </a:lnSpc>
              <a:spcAft>
                <a:spcPts val="1000"/>
              </a:spcAft>
            </a:pPr>
            <a:r>
              <a:rPr lang="en-GB" sz="1100" b="1" i="1" dirty="0"/>
              <a:t>*Please note figures are not adjusted to account for inflation.</a:t>
            </a:r>
            <a:r>
              <a:rPr lang="en-GB" sz="1100" b="1" i="1" dirty="0">
                <a:effectLst/>
                <a:ea typeface="Calibri" panose="020F0502020204030204" pitchFamily="34" charset="0"/>
                <a:cs typeface="Times New Roman" panose="02020603050405020304" pitchFamily="18" charset="0"/>
              </a:rPr>
              <a:t>  </a:t>
            </a:r>
          </a:p>
        </p:txBody>
      </p:sp>
      <p:sp>
        <p:nvSpPr>
          <p:cNvPr id="3" name="Rectangle 1">
            <a:extLst>
              <a:ext uri="{FF2B5EF4-FFF2-40B4-BE49-F238E27FC236}">
                <a16:creationId xmlns:a16="http://schemas.microsoft.com/office/drawing/2014/main" id="{3B8B4992-3BD9-E969-B7E4-C9E330621CB5}"/>
              </a:ext>
            </a:extLst>
          </p:cNvPr>
          <p:cNvSpPr>
            <a:spLocks noChangeArrowheads="1"/>
          </p:cNvSpPr>
          <p:nvPr/>
        </p:nvSpPr>
        <p:spPr bwMode="auto">
          <a:xfrm>
            <a:off x="163902" y="5239011"/>
            <a:ext cx="11757803" cy="12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ts val="312"/>
              </a:spcBef>
              <a:spcAft>
                <a:spcPct val="0"/>
              </a:spcAft>
              <a:buClrTx/>
              <a:buSzTx/>
              <a:tabLst/>
            </a:pPr>
            <a:r>
              <a:rPr lang="en-US" altLang="en-US" sz="1200" dirty="0"/>
              <a:t>Domestic staying visitor s</a:t>
            </a:r>
            <a:r>
              <a:rPr kumimoji="0" lang="en-US" altLang="en-US" sz="1200" i="0" u="none" strike="noStrike" cap="none" normalizeH="0" baseline="0" dirty="0">
                <a:ln>
                  <a:noFill/>
                </a:ln>
                <a:solidFill>
                  <a:schemeClr val="tx1"/>
                </a:solidFill>
                <a:effectLst/>
              </a:rPr>
              <a:t>pend declined slightly from £235.5 million in 2023 to £233.1 million in 2024, a -1% change.  This modest shift suggests that Torbay’s visitor economy has largely stabilised after the rebound years.  Spend remains 11.4% below the 2019 figure of £263 million, showing that while recovery continues, it has not yet returned to pre-pandemic highs. </a:t>
            </a:r>
          </a:p>
          <a:p>
            <a:pPr marL="0" marR="0" lvl="0" indent="0" algn="l" defTabSz="914400" rtl="0" eaLnBrk="0" fontAlgn="base" latinLnBrk="0" hangingPunct="0">
              <a:lnSpc>
                <a:spcPct val="120000"/>
              </a:lnSpc>
              <a:spcBef>
                <a:spcPts val="312"/>
              </a:spcBef>
              <a:spcAft>
                <a:spcPct val="0"/>
              </a:spcAft>
              <a:buClrTx/>
              <a:buSzTx/>
              <a:buFontTx/>
              <a:buNone/>
              <a:tabLst/>
            </a:pPr>
            <a:endParaRPr kumimoji="0" lang="en-US" altLang="en-US" sz="1200" i="0" u="none" strike="noStrike" cap="none" normalizeH="0" baseline="0" dirty="0">
              <a:ln>
                <a:noFill/>
              </a:ln>
              <a:solidFill>
                <a:schemeClr val="tx1"/>
              </a:solidFill>
              <a:effectLst/>
            </a:endParaRPr>
          </a:p>
          <a:p>
            <a:pPr marL="0" marR="0" lvl="0" indent="0" algn="l" defTabSz="914400" rtl="0" eaLnBrk="0" fontAlgn="base" latinLnBrk="0" hangingPunct="0">
              <a:lnSpc>
                <a:spcPct val="120000"/>
              </a:lnSpc>
              <a:spcBef>
                <a:spcPts val="312"/>
              </a:spcBef>
              <a:spcAft>
                <a:spcPct val="0"/>
              </a:spcAft>
              <a:buClrTx/>
              <a:buSzTx/>
              <a:buFontTx/>
              <a:buNone/>
              <a:tabLst/>
            </a:pPr>
            <a:r>
              <a:rPr kumimoji="0" lang="en-US" altLang="en-US" sz="1200" i="0" u="none" strike="noStrike" cap="none" normalizeH="0" baseline="0" dirty="0">
                <a:ln>
                  <a:noFill/>
                </a:ln>
                <a:solidFill>
                  <a:schemeClr val="tx1"/>
                </a:solidFill>
                <a:effectLst/>
              </a:rPr>
              <a:t>Torbay’s domestic visitor spend in 2024 reflects a near-steady pattern year-on-year, reinforcing the destination’s resilience.  Although still below 2019 benchmarks, the gentle decline from 2023 points to market consolidation rather than volatility.</a:t>
            </a:r>
          </a:p>
        </p:txBody>
      </p:sp>
    </p:spTree>
    <p:extLst>
      <p:ext uri="{BB962C8B-B14F-4D97-AF65-F5344CB8AC3E}">
        <p14:creationId xmlns:p14="http://schemas.microsoft.com/office/powerpoint/2010/main" val="2262669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3109</TotalTime>
  <Words>3779</Words>
  <Application>Microsoft Office PowerPoint</Application>
  <PresentationFormat>Widescreen</PresentationFormat>
  <Paragraphs>191</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English Rivera BID  Tourism Performance  2011-2024*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ERTC Performance 2010-2015</dc:title>
  <dc:creator>Diane Goffey</dc:creator>
  <cp:lastModifiedBy>Paul Haydon</cp:lastModifiedBy>
  <cp:revision>177</cp:revision>
  <cp:lastPrinted>2020-11-12T07:18:11Z</cp:lastPrinted>
  <dcterms:created xsi:type="dcterms:W3CDTF">2016-03-09T10:03:20Z</dcterms:created>
  <dcterms:modified xsi:type="dcterms:W3CDTF">2025-07-24T13:10:52Z</dcterms:modified>
</cp:coreProperties>
</file>